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3"/>
  </p:notesMasterIdLst>
  <p:handoutMasterIdLst>
    <p:handoutMasterId r:id="rId154"/>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6" r:id="rId126"/>
    <p:sldId id="397" r:id="rId127"/>
    <p:sldId id="398" r:id="rId128"/>
    <p:sldId id="400" r:id="rId129"/>
    <p:sldId id="401" r:id="rId130"/>
    <p:sldId id="402" r:id="rId131"/>
    <p:sldId id="404" r:id="rId132"/>
    <p:sldId id="405" r:id="rId133"/>
    <p:sldId id="406" r:id="rId134"/>
    <p:sldId id="408" r:id="rId135"/>
    <p:sldId id="409" r:id="rId136"/>
    <p:sldId id="410" r:id="rId137"/>
    <p:sldId id="412" r:id="rId138"/>
    <p:sldId id="413" r:id="rId139"/>
    <p:sldId id="414" r:id="rId140"/>
    <p:sldId id="416" r:id="rId141"/>
    <p:sldId id="417" r:id="rId142"/>
    <p:sldId id="418" r:id="rId143"/>
    <p:sldId id="420" r:id="rId144"/>
    <p:sldId id="421" r:id="rId145"/>
    <p:sldId id="422" r:id="rId146"/>
    <p:sldId id="424" r:id="rId147"/>
    <p:sldId id="425" r:id="rId148"/>
    <p:sldId id="426" r:id="rId149"/>
    <p:sldId id="428" r:id="rId150"/>
    <p:sldId id="429" r:id="rId151"/>
    <p:sldId id="430"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57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2]" lastIdx="1" clrIdx="0"/>
  <p:cmAuthor id="1" name="Kathryn Leeber" initials="K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2E987-2F5D-4F41-B85B-88C9D50493BD}" v="8" dt="2020-12-17T16:12:56.97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8" autoAdjust="0"/>
    <p:restoredTop sz="73469" autoAdjust="0"/>
  </p:normalViewPr>
  <p:slideViewPr>
    <p:cSldViewPr snapToGrid="0">
      <p:cViewPr varScale="1">
        <p:scale>
          <a:sx n="92" d="100"/>
          <a:sy n="92" d="100"/>
        </p:scale>
        <p:origin x="848" y="184"/>
      </p:cViewPr>
      <p:guideLst>
        <p:guide orient="horz" pos="924"/>
        <p:guide pos="575"/>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microsoft.com/office/2016/11/relationships/changesInfo" Target="changesInfos/changesInfo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54D2E987-2F5D-4F41-B85B-88C9D50493BD}"/>
    <pc:docChg chg="modSld">
      <pc:chgData name="Kathryn Leeber" userId="15028f3c-0a13-4345-9369-dac953ae4f16" providerId="ADAL" clId="{54D2E987-2F5D-4F41-B85B-88C9D50493BD}" dt="2020-12-17T16:15:50.981" v="15" actId="20577"/>
      <pc:docMkLst>
        <pc:docMk/>
      </pc:docMkLst>
      <pc:sldChg chg="modSp mod modNotesTx">
        <pc:chgData name="Kathryn Leeber" userId="15028f3c-0a13-4345-9369-dac953ae4f16" providerId="ADAL" clId="{54D2E987-2F5D-4F41-B85B-88C9D50493BD}" dt="2020-12-17T16:12:02.504" v="1" actId="20577"/>
        <pc:sldMkLst>
          <pc:docMk/>
          <pc:sldMk cId="0" sldId="286"/>
        </pc:sldMkLst>
        <pc:spChg chg="mod">
          <ac:chgData name="Kathryn Leeber" userId="15028f3c-0a13-4345-9369-dac953ae4f16" providerId="ADAL" clId="{54D2E987-2F5D-4F41-B85B-88C9D50493BD}" dt="2020-12-17T16:11:59.676" v="0" actId="20577"/>
          <ac:spMkLst>
            <pc:docMk/>
            <pc:sldMk cId="0" sldId="286"/>
            <ac:spMk id="21507" creationId="{00000000-0000-0000-0000-000000000000}"/>
          </ac:spMkLst>
        </pc:spChg>
      </pc:sldChg>
      <pc:sldChg chg="modSp">
        <pc:chgData name="Kathryn Leeber" userId="15028f3c-0a13-4345-9369-dac953ae4f16" providerId="ADAL" clId="{54D2E987-2F5D-4F41-B85B-88C9D50493BD}" dt="2020-12-17T16:12:11.539" v="2" actId="1076"/>
        <pc:sldMkLst>
          <pc:docMk/>
          <pc:sldMk cId="0" sldId="290"/>
        </pc:sldMkLst>
        <pc:picChg chg="mod">
          <ac:chgData name="Kathryn Leeber" userId="15028f3c-0a13-4345-9369-dac953ae4f16" providerId="ADAL" clId="{54D2E987-2F5D-4F41-B85B-88C9D50493BD}" dt="2020-12-17T16:12:11.539" v="2" actId="1076"/>
          <ac:picMkLst>
            <pc:docMk/>
            <pc:sldMk cId="0" sldId="290"/>
            <ac:picMk id="5122" creationId="{00000000-0000-0000-0000-000000000000}"/>
          </ac:picMkLst>
        </pc:picChg>
      </pc:sldChg>
      <pc:sldChg chg="modSp mod">
        <pc:chgData name="Kathryn Leeber" userId="15028f3c-0a13-4345-9369-dac953ae4f16" providerId="ADAL" clId="{54D2E987-2F5D-4F41-B85B-88C9D50493BD}" dt="2020-12-17T16:12:56.979" v="11" actId="1076"/>
        <pc:sldMkLst>
          <pc:docMk/>
          <pc:sldMk cId="0" sldId="292"/>
        </pc:sldMkLst>
        <pc:spChg chg="mod">
          <ac:chgData name="Kathryn Leeber" userId="15028f3c-0a13-4345-9369-dac953ae4f16" providerId="ADAL" clId="{54D2E987-2F5D-4F41-B85B-88C9D50493BD}" dt="2020-12-17T16:12:46.041" v="8" actId="1076"/>
          <ac:spMkLst>
            <pc:docMk/>
            <pc:sldMk cId="0" sldId="292"/>
            <ac:spMk id="2" creationId="{00000000-0000-0000-0000-000000000000}"/>
          </ac:spMkLst>
        </pc:spChg>
        <pc:spChg chg="mod">
          <ac:chgData name="Kathryn Leeber" userId="15028f3c-0a13-4345-9369-dac953ae4f16" providerId="ADAL" clId="{54D2E987-2F5D-4F41-B85B-88C9D50493BD}" dt="2020-12-17T16:12:46.041" v="8" actId="1076"/>
          <ac:spMkLst>
            <pc:docMk/>
            <pc:sldMk cId="0" sldId="292"/>
            <ac:spMk id="3" creationId="{00000000-0000-0000-0000-000000000000}"/>
          </ac:spMkLst>
        </pc:spChg>
        <pc:spChg chg="mod">
          <ac:chgData name="Kathryn Leeber" userId="15028f3c-0a13-4345-9369-dac953ae4f16" providerId="ADAL" clId="{54D2E987-2F5D-4F41-B85B-88C9D50493BD}" dt="2020-12-17T16:12:46.041" v="8" actId="1076"/>
          <ac:spMkLst>
            <pc:docMk/>
            <pc:sldMk cId="0" sldId="292"/>
            <ac:spMk id="4" creationId="{00000000-0000-0000-0000-000000000000}"/>
          </ac:spMkLst>
        </pc:spChg>
        <pc:spChg chg="mod">
          <ac:chgData name="Kathryn Leeber" userId="15028f3c-0a13-4345-9369-dac953ae4f16" providerId="ADAL" clId="{54D2E987-2F5D-4F41-B85B-88C9D50493BD}" dt="2020-12-17T16:12:46.041" v="8" actId="1076"/>
          <ac:spMkLst>
            <pc:docMk/>
            <pc:sldMk cId="0" sldId="292"/>
            <ac:spMk id="13" creationId="{00000000-0000-0000-0000-000000000000}"/>
          </ac:spMkLst>
        </pc:spChg>
        <pc:picChg chg="mod">
          <ac:chgData name="Kathryn Leeber" userId="15028f3c-0a13-4345-9369-dac953ae4f16" providerId="ADAL" clId="{54D2E987-2F5D-4F41-B85B-88C9D50493BD}" dt="2020-12-17T16:12:56.979" v="11" actId="1076"/>
          <ac:picMkLst>
            <pc:docMk/>
            <pc:sldMk cId="0" sldId="292"/>
            <ac:picMk id="6146" creationId="{00000000-0000-0000-0000-000000000000}"/>
          </ac:picMkLst>
        </pc:picChg>
        <pc:picChg chg="mod">
          <ac:chgData name="Kathryn Leeber" userId="15028f3c-0a13-4345-9369-dac953ae4f16" providerId="ADAL" clId="{54D2E987-2F5D-4F41-B85B-88C9D50493BD}" dt="2020-12-17T16:12:47.790" v="9" actId="1076"/>
          <ac:picMkLst>
            <pc:docMk/>
            <pc:sldMk cId="0" sldId="292"/>
            <ac:picMk id="6147" creationId="{00000000-0000-0000-0000-000000000000}"/>
          </ac:picMkLst>
        </pc:picChg>
      </pc:sldChg>
      <pc:sldChg chg="modSp mod">
        <pc:chgData name="Kathryn Leeber" userId="15028f3c-0a13-4345-9369-dac953ae4f16" providerId="ADAL" clId="{54D2E987-2F5D-4F41-B85B-88C9D50493BD}" dt="2020-12-17T16:15:05.774" v="14" actId="1076"/>
        <pc:sldMkLst>
          <pc:docMk/>
          <pc:sldMk cId="0" sldId="329"/>
        </pc:sldMkLst>
        <pc:spChg chg="mod">
          <ac:chgData name="Kathryn Leeber" userId="15028f3c-0a13-4345-9369-dac953ae4f16" providerId="ADAL" clId="{54D2E987-2F5D-4F41-B85B-88C9D50493BD}" dt="2020-12-17T16:14:56" v="12" actId="14100"/>
          <ac:spMkLst>
            <pc:docMk/>
            <pc:sldMk cId="0" sldId="329"/>
            <ac:spMk id="2" creationId="{00000000-0000-0000-0000-000000000000}"/>
          </ac:spMkLst>
        </pc:spChg>
        <pc:spChg chg="mod">
          <ac:chgData name="Kathryn Leeber" userId="15028f3c-0a13-4345-9369-dac953ae4f16" providerId="ADAL" clId="{54D2E987-2F5D-4F41-B85B-88C9D50493BD}" dt="2020-12-17T16:15:05.774" v="14" actId="1076"/>
          <ac:spMkLst>
            <pc:docMk/>
            <pc:sldMk cId="0" sldId="329"/>
            <ac:spMk id="3" creationId="{00000000-0000-0000-0000-000000000000}"/>
          </ac:spMkLst>
        </pc:spChg>
      </pc:sldChg>
      <pc:sldChg chg="modSp mod">
        <pc:chgData name="Kathryn Leeber" userId="15028f3c-0a13-4345-9369-dac953ae4f16" providerId="ADAL" clId="{54D2E987-2F5D-4F41-B85B-88C9D50493BD}" dt="2020-12-17T16:15:50.981" v="15" actId="20577"/>
        <pc:sldMkLst>
          <pc:docMk/>
          <pc:sldMk cId="0" sldId="357"/>
        </pc:sldMkLst>
        <pc:spChg chg="mod">
          <ac:chgData name="Kathryn Leeber" userId="15028f3c-0a13-4345-9369-dac953ae4f16" providerId="ADAL" clId="{54D2E987-2F5D-4F41-B85B-88C9D50493BD}" dt="2020-12-17T16:15:50.981" v="15" actId="20577"/>
          <ac:spMkLst>
            <pc:docMk/>
            <pc:sldMk cId="0" sldId="35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12/17/20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National EMS Education Standard Competencies </a:t>
            </a:r>
          </a:p>
          <a:p>
            <a:endParaRPr lang="en-US" altLang="en-US" dirty="0">
              <a:latin typeface="Times New Roman" charset="0"/>
            </a:endParaRPr>
          </a:p>
          <a:p>
            <a:r>
              <a:rPr lang="en-US" altLang="en-US" dirty="0">
                <a:latin typeface="Times New Roman" charset="0"/>
              </a:rPr>
              <a:t>Airway Management, Respiration, and Artificial Ventilation</a:t>
            </a:r>
          </a:p>
          <a:p>
            <a:r>
              <a:rPr lang="en-US" altLang="en-US" dirty="0">
                <a:latin typeface="Times New Roman" charset="0"/>
              </a:rPr>
              <a:t>Applies knowledge of general anatomy and physiology to patient assessment and management in order to assure a patent airway, adequate mechanical ventilation, and respiration for patients of all ages.</a:t>
            </a:r>
          </a:p>
          <a:p>
            <a:endParaRPr lang="en-US" altLang="en-US" dirty="0">
              <a:latin typeface="Times New Roman"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7231F2F-15DA-2F47-ABFB-271E7AFAC196}" type="slidenum">
              <a:rPr lang="en-US" altLang="en-US" sz="1200"/>
              <a:pPr/>
              <a:t>2</a:t>
            </a:fld>
            <a:endParaRPr lang="en-US" altLang="en-US" sz="1200" dirty="0"/>
          </a:p>
        </p:txBody>
      </p:sp>
    </p:spTree>
    <p:extLst>
      <p:ext uri="{BB962C8B-B14F-4D97-AF65-F5344CB8AC3E}">
        <p14:creationId xmlns:p14="http://schemas.microsoft.com/office/powerpoint/2010/main" val="214694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Anatomy of the upper airway</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1. The upper airway consists of all anatomic airway structures above the vocal cords:</a:t>
            </a:r>
          </a:p>
          <a:p>
            <a:r>
              <a:rPr lang="en-US" sz="1200" kern="1200" dirty="0">
                <a:solidFill>
                  <a:schemeClr val="tx1"/>
                </a:solidFill>
                <a:effectLst/>
                <a:latin typeface="Times New Roman" pitchFamily="18" charset="0"/>
                <a:ea typeface="+mn-ea"/>
                <a:cs typeface="+mn-cs"/>
              </a:rPr>
              <a:t>	a. Nose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Mouth</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Oral cavity</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Pharynx</a:t>
            </a:r>
          </a:p>
          <a:p>
            <a:r>
              <a:rPr lang="en-US" sz="1200" kern="1200" dirty="0">
                <a:solidFill>
                  <a:schemeClr val="tx1"/>
                </a:solidFill>
                <a:effectLst/>
                <a:latin typeface="Times New Roman" pitchFamily="18" charset="0"/>
                <a:ea typeface="+mn-ea"/>
                <a:cs typeface="+mn-cs"/>
              </a:rPr>
              <a:t>	e. Larynx</a:t>
            </a:r>
          </a:p>
          <a:p>
            <a:endParaRPr lang="en-US" altLang="en-US" dirty="0">
              <a:latin typeface="Times New Roman"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385089B-3FAC-0147-A8DB-B95F87E71E4F}" type="slidenum">
              <a:rPr lang="en-US" altLang="en-US" sz="1200"/>
              <a:pPr/>
              <a:t>11</a:t>
            </a:fld>
            <a:endParaRPr lang="en-US" altLang="en-US" sz="1200" dirty="0"/>
          </a:p>
        </p:txBody>
      </p:sp>
    </p:spTree>
    <p:extLst>
      <p:ext uri="{BB962C8B-B14F-4D97-AF65-F5344CB8AC3E}">
        <p14:creationId xmlns:p14="http://schemas.microsoft.com/office/powerpoint/2010/main" val="12586467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XIII. Continuous Positive Airway Pressure</a:t>
            </a:r>
          </a:p>
          <a:p>
            <a:r>
              <a:rPr lang="en-US" altLang="en-US" dirty="0">
                <a:latin typeface="Times New Roman" charset="0"/>
              </a:rPr>
              <a:t>A. Continuous positive airway pressure (CPAP) is noninvasive ventilatory support for patients experiencing respiratory distress.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Many people diagnosed with obstructive sleep apnea wear a CPAP unit at night to maintain their airways while they sleep.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 	2. CPAP in the prehospital environment has proven to be an excellent adjunct in the treatment of respiratory distress associated with COPD, acute pulmonary, and acute bronchospasm.</a:t>
            </a:r>
          </a:p>
          <a:p>
            <a:r>
              <a:rPr lang="en-US" altLang="en-US" dirty="0">
                <a:latin typeface="Times New Roman" charset="0"/>
              </a:rPr>
              <a:t> 	3. CPAP is becoming widely used at the EMT level.</a:t>
            </a:r>
            <a:endParaRPr lang="en-IN" altLang="en-US" dirty="0">
              <a:latin typeface="Times New Roman" charset="0"/>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996297F-443D-FC47-946D-BB63F2D5C960}" type="slidenum">
              <a:rPr lang="en-US" altLang="en-US" sz="1200"/>
              <a:pPr/>
              <a:t>101</a:t>
            </a:fld>
            <a:endParaRPr lang="en-US" altLang="en-US" sz="1200"/>
          </a:p>
        </p:txBody>
      </p:sp>
    </p:spTree>
    <p:extLst>
      <p:ext uri="{BB962C8B-B14F-4D97-AF65-F5344CB8AC3E}">
        <p14:creationId xmlns:p14="http://schemas.microsoft.com/office/powerpoint/2010/main" val="7256694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Mechanism</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CPAP increases pressure in the lungs, opens collapsed alveoli, pushes more oxygen across the alveolar membrane, and forces interstitial fluid back into the pulmonary circulation.</a:t>
            </a:r>
            <a:endParaRPr lang="en-IN" altLang="en-US" dirty="0">
              <a:latin typeface="Times New Roman" charset="0"/>
            </a:endParaRP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C5A31A1-6CBE-9C46-83C7-23784E82F038}" type="slidenum">
              <a:rPr lang="en-US" altLang="en-US" sz="1200"/>
              <a:pPr/>
              <a:t>102</a:t>
            </a:fld>
            <a:endParaRPr lang="en-US" altLang="en-US" sz="1200"/>
          </a:p>
        </p:txBody>
      </p:sp>
    </p:spTree>
    <p:extLst>
      <p:ext uri="{BB962C8B-B14F-4D97-AF65-F5344CB8AC3E}">
        <p14:creationId xmlns:p14="http://schemas.microsoft.com/office/powerpoint/2010/main" val="7671677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The therapy is typically delivered through a face mask held to the head with a strapping system.</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 good seal with minimal leakage between the face and mask is essential.</a:t>
            </a:r>
            <a:endParaRPr lang="en-IN" altLang="en-US" dirty="0">
              <a:latin typeface="Times New Roman" charset="0"/>
            </a:endParaRPr>
          </a:p>
          <a:p>
            <a:pPr marL="228600" indent="-228600">
              <a:buAutoNum type="arabicPeriod" startAt="3"/>
            </a:pPr>
            <a:r>
              <a:rPr lang="en-US" altLang="en-US" dirty="0">
                <a:latin typeface="Times New Roman" charset="0"/>
              </a:rPr>
              <a:t>Many CPAP systems use oxygen as the driving force to deliver the positive ventilatory pressure to the patient.</a:t>
            </a:r>
          </a:p>
          <a:p>
            <a:pPr marL="0" indent="0">
              <a:buNone/>
            </a:pPr>
            <a:r>
              <a:rPr lang="en-US" altLang="en-US" dirty="0">
                <a:latin typeface="Times New Roman" charset="0"/>
              </a:rPr>
              <a:t> 	a. Patients benefit the most from CPAP during exhalation.</a:t>
            </a:r>
            <a:endParaRPr lang="en-IN" altLang="en-US" dirty="0">
              <a:latin typeface="Times New Roman" charset="0"/>
            </a:endParaRPr>
          </a:p>
          <a:p>
            <a:r>
              <a:rPr lang="en-US" altLang="en-US" dirty="0">
                <a:latin typeface="Times New Roman" charset="0"/>
              </a:rPr>
              <a:t>4. Use caution with patients with potentially low blood pressure, because CPAP causes a drop in cardiac output.</a:t>
            </a:r>
            <a:endParaRPr lang="en-IN" altLang="en-US" dirty="0">
              <a:latin typeface="Times New Roman" charset="0"/>
            </a:endParaRP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A56C641-1521-ED46-9DDE-D1E95B6987F6}" type="slidenum">
              <a:rPr lang="en-US" altLang="en-US" sz="1200"/>
              <a:pPr/>
              <a:t>103</a:t>
            </a:fld>
            <a:endParaRPr lang="en-US" altLang="en-US" sz="1200"/>
          </a:p>
        </p:txBody>
      </p:sp>
    </p:spTree>
    <p:extLst>
      <p:ext uri="{BB962C8B-B14F-4D97-AF65-F5344CB8AC3E}">
        <p14:creationId xmlns:p14="http://schemas.microsoft.com/office/powerpoint/2010/main" val="2971291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Indications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The patient is alert and able to follow commands.</a:t>
            </a:r>
            <a:endParaRPr lang="en-IN" altLang="en-US" dirty="0">
              <a:latin typeface="Times New Roman" charset="0"/>
            </a:endParaRPr>
          </a:p>
          <a:p>
            <a:r>
              <a:rPr lang="en-IN" altLang="en-US" dirty="0">
                <a:latin typeface="Times New Roman" charset="0"/>
              </a:rPr>
              <a:t> 	</a:t>
            </a:r>
            <a:r>
              <a:rPr lang="en-US" altLang="en-US" dirty="0">
                <a:latin typeface="Times New Roman" charset="0"/>
              </a:rPr>
              <a:t>2. The patient displays obvious signs of moderate to severe respiratory distress from a condition such as pulmonary edema or obstructive pulmonary disease (ie, COPD).</a:t>
            </a:r>
          </a:p>
          <a:p>
            <a:r>
              <a:rPr lang="en-US" altLang="en-US" dirty="0">
                <a:latin typeface="Times New Roman" charset="0"/>
              </a:rPr>
              <a:t> 	3. Respiratory distress occurs after a submersion incident.</a:t>
            </a:r>
            <a:endParaRPr lang="en-IN" altLang="en-US" dirty="0">
              <a:latin typeface="Times New Roman" charset="0"/>
            </a:endParaRPr>
          </a:p>
          <a:p>
            <a:r>
              <a:rPr lang="en-IN" altLang="en-US" dirty="0">
                <a:latin typeface="Times New Roman" charset="0"/>
              </a:rPr>
              <a:t> 	</a:t>
            </a:r>
            <a:r>
              <a:rPr lang="en-US" altLang="en-US" dirty="0">
                <a:latin typeface="Times New Roman" charset="0"/>
              </a:rPr>
              <a:t>4. The patient is breathing rapidly, such that it affects overall minute volume.</a:t>
            </a:r>
            <a:endParaRPr lang="en-IN" altLang="en-US" dirty="0">
              <a:latin typeface="Times New Roman" charset="0"/>
            </a:endParaRPr>
          </a:p>
          <a:p>
            <a:r>
              <a:rPr lang="en-IN" altLang="en-US" dirty="0">
                <a:latin typeface="Times New Roman" charset="0"/>
              </a:rPr>
              <a:t> 	</a:t>
            </a:r>
            <a:r>
              <a:rPr lang="en-US" altLang="en-US" dirty="0">
                <a:latin typeface="Times New Roman" charset="0"/>
              </a:rPr>
              <a:t>5. The pulse oximetry reading is less than 90%.</a:t>
            </a:r>
            <a:endParaRPr lang="en-IN" altLang="en-US" dirty="0">
              <a:latin typeface="Times New Roman" charset="0"/>
            </a:endParaRP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1F2ACAA-90F1-2E40-BB53-D497D23E4788}" type="slidenum">
              <a:rPr lang="en-US" altLang="en-US" sz="1200"/>
              <a:pPr/>
              <a:t>104</a:t>
            </a:fld>
            <a:endParaRPr lang="en-US" altLang="en-US" sz="1200"/>
          </a:p>
        </p:txBody>
      </p:sp>
    </p:spTree>
    <p:extLst>
      <p:ext uri="{BB962C8B-B14F-4D97-AF65-F5344CB8AC3E}">
        <p14:creationId xmlns:p14="http://schemas.microsoft.com/office/powerpoint/2010/main" val="9493044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Contraindications</a:t>
            </a:r>
            <a:endParaRPr lang="en-IN" altLang="en-US" b="1"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1. Patient in respiratory arrest or has agonal respirations</a:t>
            </a:r>
          </a:p>
          <a:p>
            <a:r>
              <a:rPr lang="en-US" sz="1200" kern="1200" dirty="0">
                <a:solidFill>
                  <a:schemeClr val="tx1"/>
                </a:solidFill>
                <a:effectLst/>
                <a:latin typeface="Times New Roman" pitchFamily="18" charset="0"/>
                <a:ea typeface="+mn-ea"/>
                <a:cs typeface="+mn-cs"/>
              </a:rPr>
              <a:t> 	2. Patient is hypoventilating.</a:t>
            </a:r>
          </a:p>
          <a:p>
            <a:r>
              <a:rPr lang="en-US" sz="1200" kern="1200" dirty="0">
                <a:solidFill>
                  <a:schemeClr val="tx1"/>
                </a:solidFill>
                <a:effectLst/>
                <a:latin typeface="Times New Roman" pitchFamily="18" charset="0"/>
                <a:ea typeface="+mn-ea"/>
                <a:cs typeface="+mn-cs"/>
              </a:rPr>
              <a:t> 	3. Patient cannot speak.</a:t>
            </a:r>
          </a:p>
          <a:p>
            <a:r>
              <a:rPr lang="en-US" sz="1200" kern="1200" dirty="0">
                <a:solidFill>
                  <a:schemeClr val="tx1"/>
                </a:solidFill>
                <a:effectLst/>
                <a:latin typeface="Times New Roman" pitchFamily="18" charset="0"/>
                <a:ea typeface="+mn-ea"/>
                <a:cs typeface="+mn-cs"/>
              </a:rPr>
              <a:t> 	4. Patient is unresponsive or otherwise unable to follow verbal commands.</a:t>
            </a:r>
          </a:p>
          <a:p>
            <a:r>
              <a:rPr lang="en-US" sz="1200" kern="1200" dirty="0">
                <a:solidFill>
                  <a:schemeClr val="tx1"/>
                </a:solidFill>
                <a:effectLst/>
                <a:latin typeface="Times New Roman" pitchFamily="18" charset="0"/>
                <a:ea typeface="+mn-ea"/>
                <a:cs typeface="+mn-cs"/>
              </a:rPr>
              <a:t> 	5. Patient cannot protect his or her own airway.</a:t>
            </a:r>
          </a:p>
          <a:p>
            <a:r>
              <a:rPr lang="en-US" sz="1200" kern="1200" dirty="0">
                <a:solidFill>
                  <a:schemeClr val="tx1"/>
                </a:solidFill>
                <a:effectLst/>
                <a:latin typeface="Times New Roman" pitchFamily="18" charset="0"/>
                <a:ea typeface="+mn-ea"/>
                <a:cs typeface="+mn-cs"/>
              </a:rPr>
              <a:t> 	6. Patient has hypotension.</a:t>
            </a:r>
          </a:p>
          <a:p>
            <a:r>
              <a:rPr lang="en-US" sz="1200" kern="1200" dirty="0">
                <a:solidFill>
                  <a:schemeClr val="tx1"/>
                </a:solidFill>
                <a:effectLst/>
                <a:latin typeface="Times New Roman" pitchFamily="18" charset="0"/>
                <a:ea typeface="+mn-ea"/>
                <a:cs typeface="+mn-cs"/>
              </a:rPr>
              <a:t>	</a:t>
            </a:r>
            <a:endParaRPr lang="en-IN" altLang="en-US" dirty="0">
              <a:latin typeface="Times New Roman" charset="0"/>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9A47E4A-7AAA-7B40-A120-6EDB0EFA5808}" type="slidenum">
              <a:rPr lang="en-US" altLang="en-US" sz="1200"/>
              <a:pPr/>
              <a:t>105</a:t>
            </a:fld>
            <a:endParaRPr lang="en-US" altLang="en-US" sz="1200"/>
          </a:p>
        </p:txBody>
      </p:sp>
    </p:spTree>
    <p:extLst>
      <p:ext uri="{BB962C8B-B14F-4D97-AF65-F5344CB8AC3E}">
        <p14:creationId xmlns:p14="http://schemas.microsoft.com/office/powerpoint/2010/main" val="1303457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Contraindications</a:t>
            </a:r>
            <a:endParaRPr lang="en-IN" altLang="en-US" b="1"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7. Signs and symptoms of pneumothorax or chest trauma</a:t>
            </a:r>
          </a:p>
          <a:p>
            <a:r>
              <a:rPr lang="en-US" sz="1200" kern="1200" dirty="0">
                <a:solidFill>
                  <a:schemeClr val="tx1"/>
                </a:solidFill>
                <a:effectLst/>
                <a:latin typeface="Times New Roman" pitchFamily="18" charset="0"/>
                <a:ea typeface="+mn-ea"/>
                <a:cs typeface="+mn-cs"/>
              </a:rPr>
              <a:t> 	8. Patient who has a tracheostomy</a:t>
            </a:r>
          </a:p>
          <a:p>
            <a:r>
              <a:rPr lang="en-US" sz="1200" kern="1200" dirty="0">
                <a:solidFill>
                  <a:schemeClr val="tx1"/>
                </a:solidFill>
                <a:effectLst/>
                <a:latin typeface="Times New Roman" pitchFamily="18" charset="0"/>
                <a:ea typeface="+mn-ea"/>
                <a:cs typeface="+mn-cs"/>
              </a:rPr>
              <a:t> 	9. Active gastrointestinal bleeding or vomiting</a:t>
            </a:r>
          </a:p>
          <a:p>
            <a:r>
              <a:rPr lang="en-US" sz="1200" kern="1200" dirty="0">
                <a:solidFill>
                  <a:schemeClr val="tx1"/>
                </a:solidFill>
                <a:effectLst/>
                <a:latin typeface="Times New Roman" pitchFamily="18" charset="0"/>
                <a:ea typeface="+mn-ea"/>
                <a:cs typeface="+mn-cs"/>
              </a:rPr>
              <a:t> 	10. Patient has experienced facial trauma.</a:t>
            </a:r>
          </a:p>
          <a:p>
            <a:r>
              <a:rPr lang="en-US" sz="1200" kern="1200" dirty="0">
                <a:solidFill>
                  <a:schemeClr val="tx1"/>
                </a:solidFill>
                <a:effectLst/>
                <a:latin typeface="Times New Roman" pitchFamily="18" charset="0"/>
                <a:ea typeface="+mn-ea"/>
                <a:cs typeface="+mn-cs"/>
              </a:rPr>
              <a:t> 	11. Patient is in cardiogenic shock.</a:t>
            </a:r>
          </a:p>
          <a:p>
            <a:r>
              <a:rPr lang="en-US" sz="1200" kern="1200" dirty="0">
                <a:solidFill>
                  <a:schemeClr val="tx1"/>
                </a:solidFill>
                <a:effectLst/>
                <a:latin typeface="Times New Roman" pitchFamily="18" charset="0"/>
                <a:ea typeface="+mn-ea"/>
                <a:cs typeface="+mn-cs"/>
              </a:rPr>
              <a:t> 	12. Patient cannot sit upright.</a:t>
            </a:r>
          </a:p>
          <a:p>
            <a:r>
              <a:rPr lang="en-US" sz="1200" kern="1200" dirty="0">
                <a:solidFill>
                  <a:schemeClr val="tx1"/>
                </a:solidFill>
                <a:effectLst/>
                <a:latin typeface="Times New Roman" pitchFamily="18" charset="0"/>
                <a:ea typeface="+mn-ea"/>
                <a:cs typeface="+mn-cs"/>
              </a:rPr>
              <a:t> 	13. CPAP system mask and strap cannot properly fit.</a:t>
            </a:r>
          </a:p>
          <a:p>
            <a:r>
              <a:rPr lang="en-US" sz="1200" kern="1200" dirty="0">
                <a:solidFill>
                  <a:schemeClr val="tx1"/>
                </a:solidFill>
                <a:effectLst/>
                <a:latin typeface="Times New Roman" pitchFamily="18" charset="0"/>
                <a:ea typeface="+mn-ea"/>
                <a:cs typeface="+mn-cs"/>
              </a:rPr>
              <a:t> 	14. Patient cannot tolerate the mask.</a:t>
            </a:r>
          </a:p>
          <a:p>
            <a:r>
              <a:rPr lang="en-US" sz="1200" kern="1200" dirty="0">
                <a:solidFill>
                  <a:schemeClr val="tx1"/>
                </a:solidFill>
                <a:effectLst/>
                <a:latin typeface="Times New Roman" pitchFamily="18" charset="0"/>
                <a:ea typeface="+mn-ea"/>
                <a:cs typeface="+mn-cs"/>
              </a:rPr>
              <a:t>	</a:t>
            </a:r>
            <a:endParaRPr lang="en-IN" altLang="en-US" dirty="0">
              <a:latin typeface="Times New Roman" charset="0"/>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9A47E4A-7AAA-7B40-A120-6EDB0EFA5808}" type="slidenum">
              <a:rPr lang="en-US" altLang="en-US" sz="1200"/>
              <a:pPr/>
              <a:t>106</a:t>
            </a:fld>
            <a:endParaRPr lang="en-US" altLang="en-US" sz="1200"/>
          </a:p>
        </p:txBody>
      </p:sp>
    </p:spTree>
    <p:extLst>
      <p:ext uri="{BB962C8B-B14F-4D97-AF65-F5344CB8AC3E}">
        <p14:creationId xmlns:p14="http://schemas.microsoft.com/office/powerpoint/2010/main" val="9604052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Application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Components of a CPAP unit:</a:t>
            </a:r>
            <a:endParaRPr lang="en-IN" altLang="en-US" dirty="0">
              <a:latin typeface="Times New Roman" charset="0"/>
            </a:endParaRPr>
          </a:p>
          <a:p>
            <a:r>
              <a:rPr lang="en-IN" altLang="en-US" dirty="0">
                <a:latin typeface="Times New Roman" charset="0"/>
              </a:rPr>
              <a:t> 		</a:t>
            </a:r>
            <a:r>
              <a:rPr lang="en-US" altLang="en-US" dirty="0">
                <a:latin typeface="Times New Roman" charset="0"/>
              </a:rPr>
              <a:t>a. Generator</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Mask</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Circuit containing corrugated tubing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Bacteria filter</a:t>
            </a:r>
            <a:endParaRPr lang="en-IN" altLang="en-US" dirty="0">
              <a:latin typeface="Times New Roman" charset="0"/>
            </a:endParaRPr>
          </a:p>
          <a:p>
            <a:r>
              <a:rPr lang="en-IN" altLang="en-US" dirty="0">
                <a:latin typeface="Times New Roman" charset="0"/>
              </a:rPr>
              <a:t> 		</a:t>
            </a:r>
            <a:r>
              <a:rPr lang="en-US" altLang="en-US" dirty="0">
                <a:latin typeface="Times New Roman" charset="0"/>
              </a:rPr>
              <a:t>e. One-way valve</a:t>
            </a:r>
            <a:endParaRPr lang="en-IN" altLang="en-US" dirty="0">
              <a:latin typeface="Times New Roman" charset="0"/>
            </a:endParaRPr>
          </a:p>
          <a:p>
            <a:r>
              <a:rPr lang="en-IN" altLang="en-US" dirty="0">
                <a:latin typeface="Times New Roman" charset="0"/>
              </a:rPr>
              <a:t> 	</a:t>
            </a:r>
            <a:r>
              <a:rPr lang="en-US" altLang="en-US" dirty="0">
                <a:latin typeface="Times New Roman" charset="0"/>
              </a:rPr>
              <a:t>2. The CPAP generator creates resistance throughout the respiratory cycle. </a:t>
            </a:r>
            <a:endParaRPr lang="en-IN" altLang="en-US" dirty="0">
              <a:latin typeface="Times New Roman" charset="0"/>
            </a:endParaRPr>
          </a:p>
          <a:p>
            <a:r>
              <a:rPr lang="en-IN" altLang="en-US" dirty="0">
                <a:latin typeface="Times New Roman" charset="0"/>
              </a:rPr>
              <a:t> 	</a:t>
            </a:r>
            <a:r>
              <a:rPr lang="en-US" altLang="en-US" dirty="0">
                <a:latin typeface="Times New Roman" charset="0"/>
              </a:rPr>
              <a:t>3. This resistance creates a back pressure into the airways that pushes open the smaller airway structures, such as bronchioles and alveoli, as the patient exhales. </a:t>
            </a:r>
            <a:endParaRPr lang="en-IN" altLang="en-US" dirty="0">
              <a:latin typeface="Times New Roman" charset="0"/>
            </a:endParaRPr>
          </a:p>
          <a:p>
            <a:r>
              <a:rPr lang="en-IN" altLang="en-US" dirty="0">
                <a:latin typeface="Times New Roman" charset="0"/>
              </a:rPr>
              <a:t> 	</a:t>
            </a:r>
            <a:r>
              <a:rPr lang="en-US" altLang="en-US" dirty="0">
                <a:latin typeface="Times New Roman" charset="0"/>
              </a:rPr>
              <a:t>4. The amount of pressure can be determined by adjusting a valve within the CPAP system or with a separate valve that can be attached.</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 pressure of 7.0 to 10.0 cm H</a:t>
            </a:r>
            <a:r>
              <a:rPr lang="en-US" altLang="en-US" baseline="-25000" dirty="0">
                <a:latin typeface="Times New Roman" charset="0"/>
              </a:rPr>
              <a:t>2</a:t>
            </a:r>
            <a:r>
              <a:rPr lang="en-US" altLang="en-US" dirty="0">
                <a:latin typeface="Times New Roman" charset="0"/>
              </a:rPr>
              <a:t>O is generally an acceptable therapeutic range.</a:t>
            </a:r>
            <a:r>
              <a:rPr lang="en-IN" altLang="en-US" dirty="0">
                <a:latin typeface="Times New Roman" charset="0"/>
              </a:rPr>
              <a:t> </a:t>
            </a:r>
          </a:p>
          <a:p>
            <a:r>
              <a:rPr lang="en-IN" altLang="en-US" dirty="0">
                <a:latin typeface="Times New Roman" charset="0"/>
              </a:rPr>
              <a:t> 	</a:t>
            </a:r>
            <a:r>
              <a:rPr lang="en-US" altLang="en-US" dirty="0">
                <a:latin typeface="Times New Roman" charset="0"/>
              </a:rPr>
              <a:t>5. Most CPAP units are powered by oxygen, so it is important to have a full cylinder of oxygen when using CPAP.</a:t>
            </a:r>
            <a:endParaRPr lang="en-IN" altLang="en-US" dirty="0">
              <a:latin typeface="Times New Roman" charset="0"/>
            </a:endParaRPr>
          </a:p>
          <a:p>
            <a:r>
              <a:rPr lang="en-IN" altLang="en-US" dirty="0">
                <a:latin typeface="Times New Roman" charset="0"/>
              </a:rPr>
              <a:t> 	</a:t>
            </a:r>
            <a:r>
              <a:rPr lang="en-US" altLang="en-US" dirty="0">
                <a:latin typeface="Times New Roman" charset="0"/>
              </a:rPr>
              <a:t>6. To use CPAP, see Skill Drill 11-9.</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D9C46CA-FE26-6246-8BE3-A2DE8E159DB2}" type="slidenum">
              <a:rPr lang="en-US" altLang="en-US" sz="1200"/>
              <a:pPr/>
              <a:t>107</a:t>
            </a:fld>
            <a:endParaRPr lang="en-US" altLang="en-US" sz="1200"/>
          </a:p>
        </p:txBody>
      </p:sp>
    </p:spTree>
    <p:extLst>
      <p:ext uri="{BB962C8B-B14F-4D97-AF65-F5344CB8AC3E}">
        <p14:creationId xmlns:p14="http://schemas.microsoft.com/office/powerpoint/2010/main" val="7280404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F. Complications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Some patients may find CPAP claustrophobic and resist application of the mask.</a:t>
            </a:r>
            <a:endParaRPr lang="en-IN" altLang="en-US" dirty="0">
              <a:latin typeface="Times New Roman" charset="0"/>
            </a:endParaRPr>
          </a:p>
          <a:p>
            <a:r>
              <a:rPr lang="en-IN" altLang="en-US" dirty="0">
                <a:latin typeface="Times New Roman" charset="0"/>
              </a:rPr>
              <a:t> 		</a:t>
            </a:r>
            <a:r>
              <a:rPr lang="en-US" altLang="en-US" dirty="0">
                <a:latin typeface="Times New Roman" charset="0"/>
              </a:rPr>
              <a:t>a. Coach patients through the process rather than forcing the mask on them.</a:t>
            </a:r>
            <a:endParaRPr lang="en-IN" altLang="en-US" dirty="0">
              <a:latin typeface="Times New Roman" charset="0"/>
            </a:endParaRPr>
          </a:p>
          <a:p>
            <a:r>
              <a:rPr lang="en-IN" altLang="en-US" dirty="0">
                <a:latin typeface="Times New Roman" charset="0"/>
              </a:rPr>
              <a:t> 	</a:t>
            </a:r>
            <a:r>
              <a:rPr lang="en-US" altLang="en-US" dirty="0">
                <a:latin typeface="Times New Roman" charset="0"/>
              </a:rPr>
              <a:t>2. Due to the high volume of pressure generated by CPAP, pneumothorax is a risk.</a:t>
            </a:r>
            <a:endParaRPr lang="en-IN" altLang="en-US" dirty="0">
              <a:latin typeface="Times New Roman" charset="0"/>
            </a:endParaRPr>
          </a:p>
          <a:p>
            <a:r>
              <a:rPr lang="en-IN" altLang="en-US" dirty="0">
                <a:latin typeface="Times New Roman" charset="0"/>
              </a:rPr>
              <a:t> 	</a:t>
            </a:r>
            <a:r>
              <a:rPr lang="en-US" altLang="en-US" dirty="0">
                <a:latin typeface="Times New Roman" charset="0"/>
              </a:rPr>
              <a:t>3. High pressure in the chest can lower the patient’s blood pressure.</a:t>
            </a:r>
            <a:endParaRPr lang="en-IN" altLang="en-US" dirty="0">
              <a:latin typeface="Times New Roman" charset="0"/>
            </a:endParaRPr>
          </a:p>
          <a:p>
            <a:r>
              <a:rPr lang="en-IN" altLang="en-US" dirty="0">
                <a:latin typeface="Times New Roman" charset="0"/>
              </a:rPr>
              <a:t> 	</a:t>
            </a:r>
            <a:r>
              <a:rPr lang="en-US" altLang="en-US" dirty="0">
                <a:latin typeface="Times New Roman" charset="0"/>
              </a:rPr>
              <a:t>4. If the patient shows signs of deterioration, remove CPAP and begin positive pressure ventilation using a BVM attached to high-flow oxygen.</a:t>
            </a:r>
            <a:endParaRPr lang="en-IN" altLang="en-US" dirty="0">
              <a:latin typeface="Times New Roman" charset="0"/>
            </a:endParaRPr>
          </a:p>
          <a:p>
            <a:endParaRPr lang="en-US" altLang="en-US" dirty="0">
              <a:latin typeface="Times New Roman" charset="0"/>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90E2ED4-ACC4-C446-933A-AABE428F4A8D}" type="slidenum">
              <a:rPr lang="en-US" altLang="en-US" sz="1200"/>
              <a:pPr/>
              <a:t>108</a:t>
            </a:fld>
            <a:endParaRPr lang="en-US" altLang="en-US" sz="1200"/>
          </a:p>
        </p:txBody>
      </p:sp>
    </p:spTree>
    <p:extLst>
      <p:ext uri="{BB962C8B-B14F-4D97-AF65-F5344CB8AC3E}">
        <p14:creationId xmlns:p14="http://schemas.microsoft.com/office/powerpoint/2010/main" val="19612877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XIV. Special Considerations</a:t>
            </a:r>
            <a:endParaRPr lang="en-IN" altLang="en-US" dirty="0">
              <a:latin typeface="Times New Roman" charset="0"/>
            </a:endParaRPr>
          </a:p>
          <a:p>
            <a:r>
              <a:rPr lang="en-US" altLang="en-US" dirty="0">
                <a:latin typeface="Times New Roman" charset="0"/>
              </a:rPr>
              <a:t>A. Stomas and tracheostomy tubes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Patients who have had a laryngectomy have a permanent tracheal stoma, which is an opening in the neck that connects the trachea directly to the skin.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Known as a tracheostomy</a:t>
            </a:r>
            <a:endParaRPr lang="en-IN" altLang="en-US" dirty="0">
              <a:latin typeface="Times New Roman" charset="0"/>
            </a:endParaRPr>
          </a:p>
          <a:p>
            <a:r>
              <a:rPr lang="en-US" altLang="en-US" dirty="0">
                <a:latin typeface="Times New Roman" charset="0"/>
              </a:rPr>
              <a:t>	</a:t>
            </a: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BFDF8AF-F9E5-FE4A-96EC-E55BFD90EF3C}" type="slidenum">
              <a:rPr lang="en-US" altLang="en-US" sz="1200"/>
              <a:pPr/>
              <a:t>109</a:t>
            </a:fld>
            <a:endParaRPr lang="en-US" altLang="en-US" sz="1200"/>
          </a:p>
        </p:txBody>
      </p:sp>
    </p:spTree>
    <p:extLst>
      <p:ext uri="{BB962C8B-B14F-4D97-AF65-F5344CB8AC3E}">
        <p14:creationId xmlns:p14="http://schemas.microsoft.com/office/powerpoint/2010/main" val="16358760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If the patient has a tracheostomy tube, ventilate through the tube with a BVM.</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 standard 15/22-mm adapter on the bag-mask device will fit onto the tube in the tracheal stoma.</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Use 100% oxygen attached directly to the bag-mask device.</a:t>
            </a:r>
            <a:endParaRPr lang="en-IN" altLang="en-US" dirty="0">
              <a:latin typeface="Times New Roman" charset="0"/>
            </a:endParaRPr>
          </a:p>
          <a:p>
            <a:endParaRPr lang="en-US" altLang="en-US" dirty="0">
              <a:latin typeface="Times New Roman"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B49199C-C73B-684C-8575-87FB7E92E6E6}" type="slidenum">
              <a:rPr lang="en-US" altLang="en-US" sz="1200"/>
              <a:pPr/>
              <a:t>110</a:t>
            </a:fld>
            <a:endParaRPr lang="en-US" altLang="en-US" sz="1200"/>
          </a:p>
        </p:txBody>
      </p:sp>
    </p:spTree>
    <p:extLst>
      <p:ext uri="{BB962C8B-B14F-4D97-AF65-F5344CB8AC3E}">
        <p14:creationId xmlns:p14="http://schemas.microsoft.com/office/powerpoint/2010/main" val="208391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The main function of the upper airway is to warm, filter, and humidify air as it enters the body.</a:t>
            </a:r>
            <a:endParaRPr lang="en-IN" altLang="en-US" dirty="0">
              <a:latin typeface="Times New Roman" charset="0"/>
            </a:endParaRPr>
          </a:p>
          <a:p>
            <a:r>
              <a:rPr lang="en-US" altLang="en-US" dirty="0">
                <a:latin typeface="Times New Roman" charset="0"/>
              </a:rPr>
              <a:t>3. Pharynx</a:t>
            </a:r>
            <a:endParaRPr lang="en-IN" altLang="en-US" dirty="0">
              <a:latin typeface="Times New Roman" charset="0"/>
            </a:endParaRPr>
          </a:p>
          <a:p>
            <a:r>
              <a:rPr lang="en-IN" altLang="en-US" dirty="0">
                <a:latin typeface="Times New Roman" charset="0"/>
              </a:rPr>
              <a:t> 	</a:t>
            </a:r>
            <a:r>
              <a:rPr lang="en-US" altLang="en-US" dirty="0">
                <a:latin typeface="Times New Roman" charset="0"/>
              </a:rPr>
              <a:t>a. Muscular tube extending from nose and mouth to the level of esophagus and trachea</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Composed, from top to bottom, of the nasopharynx, oropharynx, and laryngopharynx</a:t>
            </a:r>
            <a:endParaRPr lang="en-IN" altLang="en-US" dirty="0">
              <a:latin typeface="Times New Roman"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F8C541A-67C1-DC40-884C-FA5A3F8442B2}" type="slidenum">
              <a:rPr lang="en-US" altLang="en-US" sz="1200"/>
              <a:pPr/>
              <a:t>12</a:t>
            </a:fld>
            <a:endParaRPr lang="en-US" altLang="en-US" sz="1200" dirty="0"/>
          </a:p>
        </p:txBody>
      </p:sp>
    </p:spTree>
    <p:extLst>
      <p:ext uri="{BB962C8B-B14F-4D97-AF65-F5344CB8AC3E}">
        <p14:creationId xmlns:p14="http://schemas.microsoft.com/office/powerpoint/2010/main" val="7866419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If the patient has a stoma but no tube is in place:</a:t>
            </a:r>
            <a:endParaRPr lang="en-IN" altLang="en-US" dirty="0">
              <a:latin typeface="Times New Roman" charset="0"/>
            </a:endParaRPr>
          </a:p>
          <a:p>
            <a:r>
              <a:rPr lang="en-IN" altLang="en-US" dirty="0">
                <a:latin typeface="Times New Roman" charset="0"/>
              </a:rPr>
              <a:t> 	</a:t>
            </a:r>
            <a:r>
              <a:rPr lang="en-US" altLang="en-US" dirty="0">
                <a:latin typeface="Times New Roman" charset="0"/>
              </a:rPr>
              <a:t>a. Use an infant or child mask with your bag-mask device to make a seal over the stoma.</a:t>
            </a:r>
            <a:endParaRPr lang="en-IN" altLang="en-US" dirty="0">
              <a:latin typeface="Times New Roman" charset="0"/>
            </a:endParaRPr>
          </a:p>
          <a:p>
            <a:r>
              <a:rPr lang="en-US" altLang="en-US" dirty="0">
                <a:latin typeface="Times New Roman" charset="0"/>
              </a:rPr>
              <a:t>4. Seal the patient’s mouth and nose with one hand to prevent a leak of air through the upper airway when you ventilate through a stoma.</a:t>
            </a:r>
            <a:endParaRPr lang="en-IN" altLang="en-US" dirty="0">
              <a:latin typeface="Times New Roman" charset="0"/>
            </a:endParaRPr>
          </a:p>
          <a:p>
            <a:r>
              <a:rPr lang="en-IN" altLang="en-US" dirty="0">
                <a:latin typeface="Times New Roman" charset="0"/>
              </a:rPr>
              <a:t> 	</a:t>
            </a:r>
            <a:r>
              <a:rPr lang="en-US" altLang="en-US" dirty="0">
                <a:latin typeface="Times New Roman" charset="0"/>
              </a:rPr>
              <a:t>a. Release the seal of the patient’s mouth and nose for exhalation.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This allows the air to exhale through the upper airway.</a:t>
            </a:r>
            <a:endParaRPr lang="en-IN" altLang="en-US" dirty="0">
              <a:latin typeface="Times New Roman" charset="0"/>
            </a:endParaRPr>
          </a:p>
          <a:p>
            <a:r>
              <a:rPr lang="en-US" altLang="en-US" dirty="0">
                <a:latin typeface="Times New Roman" charset="0"/>
              </a:rPr>
              <a:t>5. If you cannot ventilate a patient with a stoma:</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Try suctioning the stoma and the mouth with a French or soft-tip catheter.</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Seal the stoma while giving mouth-to-mouth ventilation.</a:t>
            </a:r>
            <a:endParaRPr lang="en-IN" altLang="en-US" dirty="0">
              <a:latin typeface="Times New Roman" charset="0"/>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6A13956-4352-4945-B591-3752618987C1}" type="slidenum">
              <a:rPr lang="en-US" altLang="en-US" sz="1200"/>
              <a:pPr/>
              <a:t>111</a:t>
            </a:fld>
            <a:endParaRPr lang="en-US" altLang="en-US" sz="1200"/>
          </a:p>
        </p:txBody>
      </p:sp>
    </p:spTree>
    <p:extLst>
      <p:ext uri="{BB962C8B-B14F-4D97-AF65-F5344CB8AC3E}">
        <p14:creationId xmlns:p14="http://schemas.microsoft.com/office/powerpoint/2010/main" val="10214627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XV. Foreign Body Airway Obstruction</a:t>
            </a:r>
          </a:p>
          <a:p>
            <a:r>
              <a:rPr lang="en-US" altLang="en-US" dirty="0">
                <a:latin typeface="Times New Roman" charset="0"/>
              </a:rPr>
              <a:t>A. If an obstruction </a:t>
            </a:r>
            <a:r>
              <a:rPr lang="en-US" altLang="en-US" i="1" dirty="0">
                <a:latin typeface="Times New Roman" charset="0"/>
              </a:rPr>
              <a:t>completely</a:t>
            </a:r>
            <a:r>
              <a:rPr lang="en-US" altLang="en-US" dirty="0">
                <a:latin typeface="Times New Roman" charset="0"/>
              </a:rPr>
              <a:t> blocks the airway, it is a true emergency.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It will result in death if not treated immediately.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In an adult, sudden foreign body airway obstruction usually occurs during a meal.</a:t>
            </a:r>
            <a:endParaRPr lang="en-IN" altLang="en-US" dirty="0">
              <a:latin typeface="Times New Roman" charset="0"/>
            </a:endParaRPr>
          </a:p>
          <a:p>
            <a:r>
              <a:rPr lang="en-IN" altLang="en-US" dirty="0">
                <a:latin typeface="Times New Roman" charset="0"/>
              </a:rPr>
              <a:t> 	</a:t>
            </a:r>
            <a:r>
              <a:rPr lang="en-US" altLang="en-US" dirty="0">
                <a:latin typeface="Times New Roman" charset="0"/>
              </a:rPr>
              <a:t>3. In a child, it can occur while eating, playing with small toys, or crawling around the house.</a:t>
            </a:r>
            <a:endParaRPr lang="en-IN" altLang="en-US" dirty="0">
              <a:latin typeface="Times New Roman"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0E169C-0F35-D74A-A467-CD103BDD5F22}" type="slidenum">
              <a:rPr lang="en-US" altLang="en-US" sz="1200"/>
              <a:pPr/>
              <a:t>112</a:t>
            </a:fld>
            <a:endParaRPr lang="en-US" altLang="en-US" sz="1200"/>
          </a:p>
        </p:txBody>
      </p:sp>
    </p:spTree>
    <p:extLst>
      <p:ext uri="{BB962C8B-B14F-4D97-AF65-F5344CB8AC3E}">
        <p14:creationId xmlns:p14="http://schemas.microsoft.com/office/powerpoint/2010/main" val="7405348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By far, the most common airway obstruction in an unconscious patient is the tongue, which relaxes and falls back into the throat.</a:t>
            </a:r>
            <a:endParaRPr lang="en-IN" altLang="en-US" dirty="0">
              <a:latin typeface="Times New Roman" charset="0"/>
            </a:endParaRPr>
          </a:p>
          <a:p>
            <a:r>
              <a:rPr lang="en-US" altLang="en-US" dirty="0">
                <a:latin typeface="Times New Roman" charset="0"/>
              </a:rPr>
              <a:t>5. Causes of airway obstruction that do not involve foreign bodies: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Swelling, from infection or acute allergic reaction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Repeated attempts to clear the airway could be dangerous.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These patients require specific emergency medical care.</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Rapid transport to the hospital is critical.</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Trauma (tissue damage from injury)</a:t>
            </a:r>
            <a:endParaRPr lang="en-IN" altLang="en-US" dirty="0">
              <a:latin typeface="Times New Roman"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9BC65E6-D8AA-9E4C-9354-3455543D129F}" type="slidenum">
              <a:rPr lang="en-US" altLang="en-US" sz="1200"/>
              <a:pPr/>
              <a:t>113</a:t>
            </a:fld>
            <a:endParaRPr lang="en-US" altLang="en-US" sz="1200"/>
          </a:p>
        </p:txBody>
      </p:sp>
    </p:spTree>
    <p:extLst>
      <p:ext uri="{BB962C8B-B14F-4D97-AF65-F5344CB8AC3E}">
        <p14:creationId xmlns:p14="http://schemas.microsoft.com/office/powerpoint/2010/main" val="15020946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Recognition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Mild airway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Patients can still exchange air but will have varying degrees of respiratory distress.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Great care must be taken to prevent a mild airway obstruction from becoming a severe airway obstruction.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The patient may have noisy breathing and may be coughing.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With good air exchange, the patient can cough forcefully, although you may hear wheezing between coughs (the production of whistling sounds during respiration).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As long as the patient can breathe, cough forcefully, or talk, you should not interfere with the patient’s efforts to expel the foreign object on his or her own.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Continually reassess the patient’s condition.</a:t>
            </a:r>
          </a:p>
          <a:p>
            <a:endParaRPr lang="en-US" altLang="en-US" dirty="0">
              <a:latin typeface="Times New Roman"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67ADCCB-4B34-E249-AC39-33D66C054AA2}" type="slidenum">
              <a:rPr lang="en-US" altLang="en-US" sz="1200"/>
              <a:pPr/>
              <a:t>114</a:t>
            </a:fld>
            <a:endParaRPr lang="en-US" altLang="en-US" sz="1200"/>
          </a:p>
        </p:txBody>
      </p:sp>
    </p:spTree>
    <p:extLst>
      <p:ext uri="{BB962C8B-B14F-4D97-AF65-F5344CB8AC3E}">
        <p14:creationId xmlns:p14="http://schemas.microsoft.com/office/powerpoint/2010/main" val="20342935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With poor air exchange, the patient has a weak, ineffective cough and may have increased difficulty breathing, stridor, and cyanosis.</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i.</a:t>
            </a:r>
            <a:r>
              <a:rPr lang="en-US" altLang="en-US" dirty="0">
                <a:latin typeface="Times New Roman" charset="0"/>
              </a:rPr>
              <a:t> Stridor indicates mild upper airway obstruction.</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ii.</a:t>
            </a:r>
            <a:r>
              <a:rPr lang="en-US" altLang="en-US" dirty="0">
                <a:latin typeface="Times New Roman" charset="0"/>
              </a:rPr>
              <a:t> Treat immediately as if there is a severe airway obstruction.</a:t>
            </a:r>
            <a:endParaRPr lang="en-IN" altLang="en-US" dirty="0">
              <a:latin typeface="Times New Roman"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EBD4AC-25C5-2E43-AF49-3513EF9C9EC9}" type="slidenum">
              <a:rPr lang="en-US" altLang="en-US" sz="1200"/>
              <a:pPr/>
              <a:t>115</a:t>
            </a:fld>
            <a:endParaRPr lang="en-US" altLang="en-US" sz="1200"/>
          </a:p>
        </p:txBody>
      </p:sp>
    </p:spTree>
    <p:extLst>
      <p:ext uri="{BB962C8B-B14F-4D97-AF65-F5344CB8AC3E}">
        <p14:creationId xmlns:p14="http://schemas.microsoft.com/office/powerpoint/2010/main" val="2849543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Severe airway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Patients cannot breathe, talk, or cough.</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The patient may clutch or grasp the throat (the universal distress signal), begin to turn cyanotic, and have extreme difficulty breathing.</a:t>
            </a:r>
            <a:endParaRPr lang="en-IN" altLang="en-US" dirty="0">
              <a:latin typeface="Times New Roman"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8DFE5AA-80BE-A74F-B942-986A9C03415F}" type="slidenum">
              <a:rPr lang="en-US" altLang="en-US" sz="1200"/>
              <a:pPr/>
              <a:t>116</a:t>
            </a:fld>
            <a:endParaRPr lang="en-US" altLang="en-US" sz="1200"/>
          </a:p>
        </p:txBody>
      </p:sp>
    </p:spTree>
    <p:extLst>
      <p:ext uri="{BB962C8B-B14F-4D97-AF65-F5344CB8AC3E}">
        <p14:creationId xmlns:p14="http://schemas.microsoft.com/office/powerpoint/2010/main" val="3389083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err="1">
                <a:latin typeface="Times New Roman" charset="0"/>
              </a:rPr>
              <a:t>c.</a:t>
            </a:r>
            <a:r>
              <a:rPr lang="en-US" altLang="en-US" dirty="0">
                <a:latin typeface="Times New Roman" charset="0"/>
              </a:rPr>
              <a:t> There is little or no air movement.</a:t>
            </a:r>
            <a:endParaRPr lang="en-IN" altLang="en-US" dirty="0">
              <a:latin typeface="Times New Roman" charset="0"/>
            </a:endParaRPr>
          </a:p>
          <a:p>
            <a:r>
              <a:rPr lang="en-US" altLang="en-US" dirty="0" err="1">
                <a:latin typeface="Times New Roman" charset="0"/>
              </a:rPr>
              <a:t>d.</a:t>
            </a:r>
            <a:r>
              <a:rPr lang="en-US" altLang="en-US" dirty="0">
                <a:latin typeface="Times New Roman" charset="0"/>
              </a:rPr>
              <a:t> If the patient is found unresponsive, does not appear to be breathing, and does not have a pulse, begin CPR with high-quality chest compressions.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When you open the airway and attempt two ventilations following chest compressions, it will be obvious if the airway is blocked.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If there is no chest rise and fall after several attempts to ventilate, or if you feel resistance while ventilating, consider the possibility of an airway obstruction.</a:t>
            </a:r>
            <a:endParaRPr lang="en-IN" altLang="en-US" dirty="0">
              <a:latin typeface="Times New Roman" charset="0"/>
            </a:endParaRPr>
          </a:p>
          <a:p>
            <a:r>
              <a:rPr lang="en-US" altLang="en-US" dirty="0">
                <a:latin typeface="Times New Roman" charset="0"/>
              </a:rPr>
              <a:t>	</a:t>
            </a: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3C6BB1E-A5AE-E74E-868F-4453F44EA215}" type="slidenum">
              <a:rPr lang="en-US" altLang="en-US" sz="1200"/>
              <a:pPr/>
              <a:t>117</a:t>
            </a:fld>
            <a:endParaRPr lang="en-US" altLang="en-US" sz="1200"/>
          </a:p>
        </p:txBody>
      </p:sp>
    </p:spTree>
    <p:extLst>
      <p:ext uri="{BB962C8B-B14F-4D97-AF65-F5344CB8AC3E}">
        <p14:creationId xmlns:p14="http://schemas.microsoft.com/office/powerpoint/2010/main" val="9052839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Emergency medical care for foreign body airway obstruction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Perform a head tilt–chin lift maneuver to clear a tongue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If spinal trauma is suspected, open the airway with a jaw-thrust maneuver.</a:t>
            </a:r>
            <a:endParaRPr lang="en-IN" altLang="en-US" dirty="0">
              <a:latin typeface="Times New Roman" charset="0"/>
            </a:endParaRPr>
          </a:p>
          <a:p>
            <a:r>
              <a:rPr lang="en-IN" altLang="en-US" dirty="0">
                <a:latin typeface="Times New Roman" charset="0"/>
              </a:rPr>
              <a:t> 	</a:t>
            </a:r>
            <a:r>
              <a:rPr lang="en-US" altLang="en-US" dirty="0">
                <a:latin typeface="Times New Roman" charset="0"/>
              </a:rPr>
              <a:t>2. Large pieces of vomited food, mucus, loose dentures, or blood clots in the mouth should be swept forward and out of the mouth with your gloved index finger.</a:t>
            </a:r>
            <a:endParaRPr lang="en-IN" altLang="en-US" dirty="0">
              <a:latin typeface="Times New Roman" charset="0"/>
            </a:endParaRPr>
          </a:p>
          <a:p>
            <a:r>
              <a:rPr lang="en-IN" altLang="en-US" dirty="0">
                <a:latin typeface="Times New Roman" charset="0"/>
              </a:rPr>
              <a:t> 	</a:t>
            </a:r>
            <a:r>
              <a:rPr lang="en-US" altLang="en-US" dirty="0">
                <a:latin typeface="Times New Roman" charset="0"/>
              </a:rPr>
              <a:t>3. When available, perform suctioning to maintain a clear airway.</a:t>
            </a:r>
            <a:endParaRPr lang="en-IN" altLang="en-US" dirty="0">
              <a:latin typeface="Times New Roman" charset="0"/>
            </a:endParaRPr>
          </a:p>
          <a:p>
            <a:r>
              <a:rPr lang="en-IN" altLang="en-US" dirty="0">
                <a:latin typeface="Times New Roman" charset="0"/>
              </a:rPr>
              <a:t> 	</a:t>
            </a:r>
            <a:r>
              <a:rPr lang="en-US" altLang="en-US" dirty="0">
                <a:latin typeface="Times New Roman" charset="0"/>
              </a:rPr>
              <a:t>4. Abdominal thrusts are the most effective method of dislodging and forcing an object out of the airway of a conscious patient.</a:t>
            </a:r>
            <a:endParaRPr lang="en-IN" altLang="en-US" dirty="0">
              <a:latin typeface="Times New Roman" charset="0"/>
            </a:endParaRPr>
          </a:p>
          <a:p>
            <a:r>
              <a:rPr lang="en-IN" altLang="en-US" dirty="0">
                <a:latin typeface="Times New Roman" charset="0"/>
              </a:rPr>
              <a:t> 		</a:t>
            </a:r>
            <a:r>
              <a:rPr lang="en-US" altLang="en-US" dirty="0">
                <a:latin typeface="Times New Roman" charset="0"/>
              </a:rPr>
              <a:t>a. Residual air, always present in the lungs, is compressed upward and used to expel the object.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Use the abdominal thrusts until the object dislodges or the patient becomes unconscious.</a:t>
            </a:r>
            <a:endParaRPr lang="en-IN" altLang="en-US" dirty="0">
              <a:latin typeface="Times New Roman" charset="0"/>
            </a:endParaRPr>
          </a:p>
          <a:p>
            <a:r>
              <a:rPr lang="en-IN" altLang="en-US" dirty="0">
                <a:latin typeface="Times New Roman" charset="0"/>
              </a:rPr>
              <a:t> 	</a:t>
            </a:r>
            <a:r>
              <a:rPr lang="en-US" altLang="en-US" dirty="0">
                <a:latin typeface="Times New Roman" charset="0"/>
              </a:rPr>
              <a:t>5. For the unresponsive patient with a severe foreign body airway obstruction, reassess to confirm apnea and inability to ventilate.</a:t>
            </a:r>
            <a:endParaRPr lang="en-IN" altLang="en-US" dirty="0">
              <a:latin typeface="Times New Roman" charset="0"/>
            </a:endParaRPr>
          </a:p>
          <a:p>
            <a:r>
              <a:rPr lang="en-IN" altLang="en-US" dirty="0">
                <a:latin typeface="Times New Roman" charset="0"/>
              </a:rPr>
              <a:t> 	</a:t>
            </a:r>
            <a:r>
              <a:rPr lang="en-US" altLang="en-US" dirty="0">
                <a:latin typeface="Times New Roman" charset="0"/>
              </a:rPr>
              <a:t>6. Begin chest compression just as you would for CPR, following the 30 compressions to 2 breaths ratio.</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7. At the completion of the 30 compressions, pull the jaw/mouth open and look at the back of the oropharynx for any foreign objects.</a:t>
            </a:r>
          </a:p>
          <a:p>
            <a:r>
              <a:rPr lang="en-US" sz="1200" kern="1200" dirty="0">
                <a:solidFill>
                  <a:schemeClr val="tx1"/>
                </a:solidFill>
                <a:effectLst/>
                <a:latin typeface="Times New Roman" pitchFamily="18" charset="0"/>
                <a:ea typeface="+mn-ea"/>
                <a:cs typeface="+mn-cs"/>
              </a:rPr>
              <a:t> 		a. If you see an object, remove it with a gloved index finger or suction.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Never perform a blind sweep of the back of the oropharynx, which may push an object farther down in the airway, making the obstruction worse.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Once the object is removed, or if no object was seen, attempt to ventilate.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If you are still unable to ventilate, repeat the process.</a:t>
            </a:r>
          </a:p>
          <a:p>
            <a:r>
              <a:rPr lang="en-US" altLang="en-US" dirty="0">
                <a:latin typeface="Times New Roman" charset="0"/>
              </a:rPr>
              <a:t>	</a:t>
            </a:r>
            <a:endParaRPr lang="en-IN" altLang="en-US" dirty="0">
              <a:latin typeface="Times New Roman"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DC497CC-7C23-3E44-86F1-CED1DB285602}" type="slidenum">
              <a:rPr lang="en-US" altLang="en-US" sz="1200"/>
              <a:pPr/>
              <a:t>118</a:t>
            </a:fld>
            <a:endParaRPr lang="en-US" altLang="en-US" sz="1200"/>
          </a:p>
        </p:txBody>
      </p:sp>
    </p:spTree>
    <p:extLst>
      <p:ext uri="{BB962C8B-B14F-4D97-AF65-F5344CB8AC3E}">
        <p14:creationId xmlns:p14="http://schemas.microsoft.com/office/powerpoint/2010/main" val="1849523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Dental appliances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Many dental appliances can cause an airway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Examples: a crown, a bridge, dentures, or a piece of braces</a:t>
            </a:r>
            <a:endParaRPr lang="en-IN" altLang="en-US" dirty="0">
              <a:latin typeface="Times New Roman" charset="0"/>
            </a:endParaRPr>
          </a:p>
          <a:p>
            <a:r>
              <a:rPr lang="en-IN" altLang="en-US" dirty="0">
                <a:latin typeface="Times New Roman" charset="0"/>
              </a:rPr>
              <a:t> 	</a:t>
            </a:r>
            <a:r>
              <a:rPr lang="en-US" altLang="en-US" dirty="0">
                <a:latin typeface="Times New Roman" charset="0"/>
              </a:rPr>
              <a:t>2. Manually remove the dental appliance before providing ventilations.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3. Leaving well-fitting dentures in place usually makes bag-mask device or mouth-to-mask ventilation much easier.</a:t>
            </a:r>
            <a:endParaRPr lang="en-IN" altLang="en-US" dirty="0">
              <a:latin typeface="Times New Roman" charset="0"/>
            </a:endParaRPr>
          </a:p>
          <a:p>
            <a:r>
              <a:rPr lang="en-IN" altLang="en-US" dirty="0">
                <a:latin typeface="Times New Roman" charset="0"/>
              </a:rPr>
              <a:t> 		</a:t>
            </a:r>
            <a:r>
              <a:rPr lang="en-US" altLang="en-US" dirty="0">
                <a:latin typeface="Times New Roman" charset="0"/>
              </a:rPr>
              <a:t>a. Provides more “structure” to the face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Helps you provide a good face-to-mask seal</a:t>
            </a:r>
            <a:endParaRPr lang="en-IN" altLang="en-US" dirty="0">
              <a:latin typeface="Times New Roman" charset="0"/>
            </a:endParaRPr>
          </a:p>
          <a:p>
            <a:r>
              <a:rPr lang="en-IN" altLang="en-US" dirty="0">
                <a:latin typeface="Times New Roman" charset="0"/>
              </a:rPr>
              <a:t> 	</a:t>
            </a:r>
            <a:r>
              <a:rPr lang="en-US" altLang="en-US" dirty="0">
                <a:latin typeface="Times New Roman" charset="0"/>
              </a:rPr>
              <a:t>4. Loose dentures interfere with the process and should be removed.</a:t>
            </a:r>
            <a:endParaRPr lang="en-IN" altLang="en-US" dirty="0">
              <a:latin typeface="Times New Roman" charset="0"/>
            </a:endParaRPr>
          </a:p>
          <a:p>
            <a:r>
              <a:rPr lang="en-IN" altLang="en-US" dirty="0">
                <a:latin typeface="Times New Roman" charset="0"/>
              </a:rPr>
              <a:t> 	</a:t>
            </a:r>
            <a:r>
              <a:rPr lang="en-US" altLang="en-US" dirty="0">
                <a:latin typeface="Times New Roman" charset="0"/>
              </a:rPr>
              <a:t>5. If possible, place dislodged dentures in a container and transport them with the patient.</a:t>
            </a:r>
          </a:p>
          <a:p>
            <a:endParaRPr lang="en-US" altLang="en-US" dirty="0">
              <a:latin typeface="Times New Roman" charset="0"/>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BF6AC6B-757F-774F-9F3E-D0369630F085}" type="slidenum">
              <a:rPr lang="en-US" altLang="en-US" sz="1200"/>
              <a:pPr/>
              <a:t>119</a:t>
            </a:fld>
            <a:endParaRPr lang="en-US" altLang="en-US" sz="1200"/>
          </a:p>
        </p:txBody>
      </p:sp>
    </p:spTree>
    <p:extLst>
      <p:ext uri="{BB962C8B-B14F-4D97-AF65-F5344CB8AC3E}">
        <p14:creationId xmlns:p14="http://schemas.microsoft.com/office/powerpoint/2010/main" val="108514117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Facial bleeding</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Airway problems can be particularly challenging in patients with serious facial injuries.</a:t>
            </a:r>
            <a:endParaRPr lang="en-IN" altLang="en-US" dirty="0">
              <a:latin typeface="Times New Roman" charset="0"/>
            </a:endParaRPr>
          </a:p>
          <a:p>
            <a:r>
              <a:rPr lang="en-IN" altLang="en-US" dirty="0">
                <a:latin typeface="Times New Roman" charset="0"/>
              </a:rPr>
              <a:t> 	</a:t>
            </a:r>
            <a:r>
              <a:rPr lang="en-US" altLang="en-US" dirty="0">
                <a:latin typeface="Times New Roman" charset="0"/>
              </a:rPr>
              <a:t>2. The blood supply to the face is very rich, so injuries can result in severe tissue swelling and bleeding into the airway.</a:t>
            </a:r>
            <a:endParaRPr lang="en-IN" altLang="en-US" dirty="0">
              <a:latin typeface="Times New Roman" charset="0"/>
            </a:endParaRPr>
          </a:p>
          <a:p>
            <a:r>
              <a:rPr lang="en-IN" altLang="en-US" dirty="0">
                <a:latin typeface="Times New Roman" charset="0"/>
              </a:rPr>
              <a:t> 	</a:t>
            </a:r>
            <a:r>
              <a:rPr lang="en-US" altLang="en-US" dirty="0">
                <a:latin typeface="Times New Roman" charset="0"/>
              </a:rPr>
              <a:t>3. Control bleeding with direct pressure and suction as necessary.</a:t>
            </a:r>
            <a:endParaRPr lang="en-IN" altLang="en-US" dirty="0">
              <a:latin typeface="Times New Roman" charset="0"/>
            </a:endParaRP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386ACA5-14A2-FA4C-BEC0-FC28B0DE33AF}" type="slidenum">
              <a:rPr lang="en-US" altLang="en-US" sz="1200"/>
              <a:pPr/>
              <a:t>120</a:t>
            </a:fld>
            <a:endParaRPr lang="en-US" altLang="en-US" sz="1200"/>
          </a:p>
        </p:txBody>
      </p:sp>
    </p:spTree>
    <p:extLst>
      <p:ext uri="{BB962C8B-B14F-4D97-AF65-F5344CB8AC3E}">
        <p14:creationId xmlns:p14="http://schemas.microsoft.com/office/powerpoint/2010/main" val="153653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Nasopharynx</a:t>
            </a:r>
            <a:endParaRPr lang="en-IN" altLang="en-US" dirty="0">
              <a:latin typeface="Times New Roman" charset="0"/>
            </a:endParaRPr>
          </a:p>
          <a:p>
            <a:r>
              <a:rPr lang="en-IN" altLang="en-US" dirty="0">
                <a:latin typeface="Times New Roman" charset="0"/>
              </a:rPr>
              <a:t> 	</a:t>
            </a:r>
            <a:r>
              <a:rPr lang="en-US" altLang="en-US" dirty="0">
                <a:latin typeface="Times New Roman" charset="0"/>
              </a:rPr>
              <a:t>a. Lined with ciliated mucous membrane that filters out dust and small particles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Warms and humidifies air as it enters the body</a:t>
            </a:r>
            <a:endParaRPr lang="en-IN" altLang="en-US" dirty="0">
              <a:latin typeface="Times New Roman"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BB49048-E721-994F-B59B-A5C685DFC0AE}" type="slidenum">
              <a:rPr lang="en-US" altLang="en-US" sz="1200"/>
              <a:pPr/>
              <a:t>13</a:t>
            </a:fld>
            <a:endParaRPr lang="en-US" altLang="en-US" sz="1200" dirty="0"/>
          </a:p>
        </p:txBody>
      </p:sp>
    </p:spTree>
    <p:extLst>
      <p:ext uri="{BB962C8B-B14F-4D97-AF65-F5344CB8AC3E}">
        <p14:creationId xmlns:p14="http://schemas.microsoft.com/office/powerpoint/2010/main" val="118118321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Times New Roman" pitchFamily="18" charset="0"/>
                <a:ea typeface="+mn-ea"/>
                <a:cs typeface="+mn-cs"/>
              </a:rPr>
              <a:t>Lecture Outline</a:t>
            </a:r>
          </a:p>
          <a:p>
            <a:r>
              <a:rPr lang="en-US" sz="1200" b="0" kern="1200" dirty="0">
                <a:solidFill>
                  <a:schemeClr val="tx1"/>
                </a:solidFill>
                <a:effectLst/>
                <a:latin typeface="Times New Roman" pitchFamily="18" charset="0"/>
                <a:ea typeface="+mn-ea"/>
                <a:cs typeface="+mn-cs"/>
              </a:rPr>
              <a:t>XVI. Assisting with ALS Airway Procedures</a:t>
            </a:r>
          </a:p>
          <a:p>
            <a:r>
              <a:rPr lang="en-US" sz="1200" b="0" kern="1200" dirty="0">
                <a:solidFill>
                  <a:schemeClr val="tx1"/>
                </a:solidFill>
                <a:effectLst/>
                <a:latin typeface="Times New Roman" pitchFamily="18" charset="0"/>
                <a:ea typeface="+mn-ea"/>
                <a:cs typeface="+mn-cs"/>
              </a:rPr>
              <a:t>A. When a critical patient needs and advanced airway intervention, the paramedic will perform the skill, but the EMT will play an essential role in helping set up for the procedure, performing BLS airway and ventilation maneuvers, and helping to monitor the patient.</a:t>
            </a:r>
          </a:p>
          <a:p>
            <a:r>
              <a:rPr lang="en-US" sz="1200" b="0" kern="1200" dirty="0">
                <a:solidFill>
                  <a:schemeClr val="tx1"/>
                </a:solidFill>
                <a:effectLst/>
                <a:latin typeface="Times New Roman" pitchFamily="18" charset="0"/>
                <a:ea typeface="+mn-ea"/>
                <a:cs typeface="+mn-cs"/>
              </a:rPr>
              <a:t>B. Assisting with placement of advanced airways</a:t>
            </a:r>
          </a:p>
          <a:p>
            <a:r>
              <a:rPr lang="en-US" sz="1200" kern="1200" dirty="0">
                <a:solidFill>
                  <a:schemeClr val="tx1"/>
                </a:solidFill>
                <a:effectLst/>
                <a:latin typeface="Times New Roman" pitchFamily="18" charset="0"/>
                <a:ea typeface="+mn-ea"/>
                <a:cs typeface="+mn-cs"/>
              </a:rPr>
              <a:t> 	1. Endotracheal intubation</a:t>
            </a:r>
          </a:p>
          <a:p>
            <a:r>
              <a:rPr lang="en-US" sz="1200" kern="1200" dirty="0">
                <a:solidFill>
                  <a:schemeClr val="tx1"/>
                </a:solidFill>
                <a:effectLst/>
                <a:latin typeface="Times New Roman" pitchFamily="18" charset="0"/>
                <a:ea typeface="+mn-ea"/>
                <a:cs typeface="+mn-cs"/>
              </a:rPr>
              <a:t> 		a. The first step is preoxygenation which often includes bag-mask ventilation (including the use of an oral or nasal airway) and ensuring a proper seal, ventilation rate, volume of ventilation, and time for patient exhalation.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Maintain a high-flow nasal cannula on the patient during the preoxygenation phase and leave the nasal cannula in place during the intubation attempt.</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Called preoxygenation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Equipment setup</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Personal protective equipment, including face mask and eye shield</a:t>
            </a:r>
          </a:p>
          <a:p>
            <a:r>
              <a:rPr lang="en-US" sz="1200" kern="1200" dirty="0">
                <a:solidFill>
                  <a:schemeClr val="tx1"/>
                </a:solidFill>
                <a:effectLst/>
                <a:latin typeface="Times New Roman" pitchFamily="18" charset="0"/>
                <a:ea typeface="+mn-ea"/>
                <a:cs typeface="+mn-cs"/>
              </a:rPr>
              <a:t> 			ii.   Suction unit with rigid, tonsil-tip and nonrigid, whistle-tip catheters</a:t>
            </a:r>
          </a:p>
          <a:p>
            <a:r>
              <a:rPr lang="en-US" sz="1200" kern="1200" dirty="0">
                <a:solidFill>
                  <a:schemeClr val="tx1"/>
                </a:solidFill>
                <a:effectLst/>
                <a:latin typeface="Times New Roman" pitchFamily="18" charset="0"/>
                <a:ea typeface="+mn-ea"/>
                <a:cs typeface="+mn-cs"/>
              </a:rPr>
              <a:t> 			iii.  Laryngoscope handle and blade</a:t>
            </a:r>
          </a:p>
          <a:p>
            <a:r>
              <a:rPr lang="en-US" sz="1200" kern="1200" dirty="0">
                <a:solidFill>
                  <a:schemeClr val="tx1"/>
                </a:solidFill>
                <a:effectLst/>
                <a:latin typeface="Times New Roman" pitchFamily="18" charset="0"/>
                <a:ea typeface="+mn-ea"/>
                <a:cs typeface="+mn-cs"/>
              </a:rPr>
              <a:t> 			iv.  Magill forceps</a:t>
            </a:r>
          </a:p>
          <a:p>
            <a:r>
              <a:rPr lang="en-US" sz="1200" kern="1200" dirty="0">
                <a:solidFill>
                  <a:schemeClr val="tx1"/>
                </a:solidFill>
                <a:effectLst/>
                <a:latin typeface="Times New Roman" pitchFamily="18" charset="0"/>
                <a:ea typeface="+mn-ea"/>
                <a:cs typeface="+mn-cs"/>
              </a:rPr>
              <a:t> 			v.   ET tube</a:t>
            </a:r>
          </a:p>
          <a:p>
            <a:r>
              <a:rPr lang="en-US" sz="1200" kern="1200" dirty="0">
                <a:solidFill>
                  <a:schemeClr val="tx1"/>
                </a:solidFill>
                <a:effectLst/>
                <a:latin typeface="Times New Roman" pitchFamily="18" charset="0"/>
                <a:ea typeface="+mn-ea"/>
                <a:cs typeface="+mn-cs"/>
              </a:rPr>
              <a:t> 			vi.  </a:t>
            </a:r>
            <a:r>
              <a:rPr lang="en-US" sz="1200" kern="1200" dirty="0" err="1">
                <a:solidFill>
                  <a:schemeClr val="tx1"/>
                </a:solidFill>
                <a:effectLst/>
                <a:latin typeface="Times New Roman" pitchFamily="18" charset="0"/>
                <a:ea typeface="+mn-ea"/>
                <a:cs typeface="+mn-cs"/>
              </a:rPr>
              <a:t>Stylette</a:t>
            </a:r>
            <a:r>
              <a:rPr lang="en-US" sz="1200" kern="1200" dirty="0">
                <a:solidFill>
                  <a:schemeClr val="tx1"/>
                </a:solidFill>
                <a:effectLst/>
                <a:latin typeface="Times New Roman" pitchFamily="18" charset="0"/>
                <a:ea typeface="+mn-ea"/>
                <a:cs typeface="+mn-cs"/>
              </a:rPr>
              <a:t> or tube introducer (gum elastic bougie)</a:t>
            </a:r>
          </a:p>
          <a:p>
            <a:r>
              <a:rPr lang="en-US" sz="1200" kern="1200" dirty="0">
                <a:solidFill>
                  <a:schemeClr val="tx1"/>
                </a:solidFill>
                <a:effectLst/>
                <a:latin typeface="Times New Roman" pitchFamily="18" charset="0"/>
                <a:ea typeface="+mn-ea"/>
                <a:cs typeface="+mn-cs"/>
              </a:rPr>
              <a:t> 			vii. Water-soluble lubricant</a:t>
            </a:r>
          </a:p>
          <a:p>
            <a:r>
              <a:rPr lang="en-US" sz="1200" kern="1200" dirty="0">
                <a:solidFill>
                  <a:schemeClr val="tx1"/>
                </a:solidFill>
                <a:effectLst/>
                <a:latin typeface="Times New Roman" pitchFamily="18" charset="0"/>
                <a:ea typeface="+mn-ea"/>
                <a:cs typeface="+mn-cs"/>
              </a:rPr>
              <a:t> 			viii. 10-mL syringe </a:t>
            </a:r>
          </a:p>
          <a:p>
            <a:r>
              <a:rPr lang="en-US" sz="1200" kern="1200" dirty="0">
                <a:solidFill>
                  <a:schemeClr val="tx1"/>
                </a:solidFill>
                <a:effectLst/>
                <a:latin typeface="Times New Roman" pitchFamily="18" charset="0"/>
                <a:ea typeface="+mn-ea"/>
                <a:cs typeface="+mn-cs"/>
              </a:rPr>
              <a:t> 			xiv. Confirmation device or devices</a:t>
            </a:r>
          </a:p>
          <a:p>
            <a:r>
              <a:rPr lang="en-US" sz="1200" kern="1200" dirty="0">
                <a:solidFill>
                  <a:schemeClr val="tx1"/>
                </a:solidFill>
                <a:effectLst/>
                <a:latin typeface="Times New Roman" pitchFamily="18" charset="0"/>
                <a:ea typeface="+mn-ea"/>
                <a:cs typeface="+mn-cs"/>
              </a:rPr>
              <a:t> 			xv.  Commercial ET tube securing device</a:t>
            </a:r>
          </a:p>
          <a:p>
            <a:r>
              <a:rPr lang="en-US" sz="1200" kern="1200" dirty="0">
                <a:solidFill>
                  <a:schemeClr val="tx1"/>
                </a:solidFill>
                <a:effectLst/>
                <a:latin typeface="Times New Roman" pitchFamily="18" charset="0"/>
                <a:ea typeface="+mn-ea"/>
                <a:cs typeface="+mn-cs"/>
              </a:rPr>
              <a:t> 			xvi. Alternate airway management devices, such as a supraglottic airway and/or cricothyrotomy kit</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Performing the procedure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Remember six typical steps by using the BE MAGIC mnemonic</a:t>
            </a:r>
          </a:p>
          <a:p>
            <a:r>
              <a:rPr lang="en-US" sz="1200" kern="1200" dirty="0">
                <a:solidFill>
                  <a:schemeClr val="tx1"/>
                </a:solidFill>
                <a:effectLst/>
                <a:latin typeface="Times New Roman" pitchFamily="18" charset="0"/>
                <a:ea typeface="+mn-ea"/>
                <a:cs typeface="+mn-cs"/>
              </a:rPr>
              <a:t> 			   (a) </a:t>
            </a:r>
            <a:r>
              <a:rPr lang="en-US" sz="1200" b="1" kern="1200" dirty="0">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Perform </a:t>
            </a:r>
            <a:r>
              <a:rPr lang="en-US" sz="1200" i="1" kern="1200" dirty="0">
                <a:solidFill>
                  <a:schemeClr val="tx1"/>
                </a:solidFill>
                <a:effectLst/>
                <a:latin typeface="Times New Roman" pitchFamily="18" charset="0"/>
                <a:ea typeface="+mn-ea"/>
                <a:cs typeface="+mn-cs"/>
              </a:rPr>
              <a:t>Bag-mask</a:t>
            </a:r>
            <a:r>
              <a:rPr lang="en-US" sz="1200" kern="1200" dirty="0">
                <a:solidFill>
                  <a:schemeClr val="tx1"/>
                </a:solidFill>
                <a:effectLst/>
                <a:latin typeface="Times New Roman" pitchFamily="18" charset="0"/>
                <a:ea typeface="+mn-ea"/>
                <a:cs typeface="+mn-cs"/>
              </a:rPr>
              <a:t> preoxygenation</a:t>
            </a:r>
          </a:p>
          <a:p>
            <a:r>
              <a:rPr lang="en-US" sz="1200" kern="1200" dirty="0">
                <a:solidFill>
                  <a:schemeClr val="tx1"/>
                </a:solidFill>
                <a:effectLst/>
                <a:latin typeface="Times New Roman" pitchFamily="18" charset="0"/>
                <a:ea typeface="+mn-ea"/>
                <a:cs typeface="+mn-cs"/>
              </a:rPr>
              <a:t> 			   (b) </a:t>
            </a:r>
            <a:r>
              <a:rPr lang="en-US" sz="1200" b="1" kern="1200" dirty="0">
                <a:solidFill>
                  <a:schemeClr val="tx1"/>
                </a:solidFill>
                <a:effectLst/>
                <a:latin typeface="Times New Roman" pitchFamily="18" charset="0"/>
                <a:ea typeface="+mn-ea"/>
                <a:cs typeface="+mn-cs"/>
              </a:rPr>
              <a:t>E </a:t>
            </a:r>
            <a:r>
              <a:rPr lang="en-US" sz="1200" i="1" kern="1200" dirty="0">
                <a:solidFill>
                  <a:schemeClr val="tx1"/>
                </a:solidFill>
                <a:effectLst/>
                <a:latin typeface="Times New Roman" pitchFamily="18" charset="0"/>
                <a:ea typeface="+mn-ea"/>
                <a:cs typeface="+mn-cs"/>
              </a:rPr>
              <a:t>Evaluate</a:t>
            </a:r>
            <a:r>
              <a:rPr lang="en-US" sz="1200" kern="1200" dirty="0">
                <a:solidFill>
                  <a:schemeClr val="tx1"/>
                </a:solidFill>
                <a:effectLst/>
                <a:latin typeface="Times New Roman" pitchFamily="18" charset="0"/>
                <a:ea typeface="+mn-ea"/>
                <a:cs typeface="+mn-cs"/>
              </a:rPr>
              <a:t> for airway difficulties</a:t>
            </a:r>
          </a:p>
          <a:p>
            <a:r>
              <a:rPr lang="en-US" sz="1200" kern="1200" dirty="0">
                <a:solidFill>
                  <a:schemeClr val="tx1"/>
                </a:solidFill>
                <a:effectLst/>
                <a:latin typeface="Times New Roman" pitchFamily="18" charset="0"/>
                <a:ea typeface="+mn-ea"/>
                <a:cs typeface="+mn-cs"/>
              </a:rPr>
              <a:t>			   (c) </a:t>
            </a:r>
            <a:r>
              <a:rPr lang="en-US" sz="1200" b="1" kern="1200" dirty="0">
                <a:solidFill>
                  <a:schemeClr val="tx1"/>
                </a:solidFill>
                <a:effectLst/>
                <a:latin typeface="Times New Roman" pitchFamily="18" charset="0"/>
                <a:ea typeface="+mn-ea"/>
                <a:cs typeface="+mn-cs"/>
              </a:rPr>
              <a:t>M</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Manipulate</a:t>
            </a:r>
            <a:r>
              <a:rPr lang="en-US" sz="1200" kern="1200" dirty="0">
                <a:solidFill>
                  <a:schemeClr val="tx1"/>
                </a:solidFill>
                <a:effectLst/>
                <a:latin typeface="Times New Roman" pitchFamily="18" charset="0"/>
                <a:ea typeface="+mn-ea"/>
                <a:cs typeface="+mn-cs"/>
              </a:rPr>
              <a:t> the patient</a:t>
            </a:r>
          </a:p>
          <a:p>
            <a:r>
              <a:rPr lang="en-US" sz="1200" kern="1200" dirty="0">
                <a:solidFill>
                  <a:schemeClr val="tx1"/>
                </a:solidFill>
                <a:effectLst/>
                <a:latin typeface="Times New Roman" pitchFamily="18" charset="0"/>
                <a:ea typeface="+mn-ea"/>
                <a:cs typeface="+mn-cs"/>
              </a:rPr>
              <a:t> 			   (d) </a:t>
            </a:r>
            <a:r>
              <a:rPr lang="en-US" sz="1200" b="1" kern="1200" dirty="0">
                <a:solidFill>
                  <a:schemeClr val="tx1"/>
                </a:solidFill>
                <a:effectLst/>
                <a:latin typeface="Times New Roman" pitchFamily="18" charset="0"/>
                <a:ea typeface="+mn-ea"/>
                <a:cs typeface="+mn-cs"/>
              </a:rPr>
              <a:t>A</a:t>
            </a:r>
            <a:r>
              <a:rPr lang="en-US" sz="1200" kern="1200" dirty="0">
                <a:solidFill>
                  <a:schemeClr val="tx1"/>
                </a:solidFill>
                <a:effectLst/>
                <a:latin typeface="Times New Roman" pitchFamily="18" charset="0"/>
                <a:ea typeface="+mn-ea"/>
                <a:cs typeface="+mn-cs"/>
              </a:rPr>
              <a:t> </a:t>
            </a:r>
            <a:r>
              <a:rPr lang="en-US" sz="1200" i="1" kern="1200" dirty="0">
                <a:solidFill>
                  <a:schemeClr val="tx1"/>
                </a:solidFill>
                <a:effectLst/>
                <a:latin typeface="Times New Roman" pitchFamily="18" charset="0"/>
                <a:ea typeface="+mn-ea"/>
                <a:cs typeface="+mn-cs"/>
              </a:rPr>
              <a:t>Attempt</a:t>
            </a:r>
            <a:r>
              <a:rPr lang="en-US" sz="1200" kern="1200" dirty="0">
                <a:solidFill>
                  <a:schemeClr val="tx1"/>
                </a:solidFill>
                <a:effectLst/>
                <a:latin typeface="Times New Roman" pitchFamily="18" charset="0"/>
                <a:ea typeface="+mn-ea"/>
                <a:cs typeface="+mn-cs"/>
              </a:rPr>
              <a:t> first-pass intubation</a:t>
            </a:r>
          </a:p>
          <a:p>
            <a:r>
              <a:rPr lang="en-US" sz="1200" kern="1200" dirty="0">
                <a:solidFill>
                  <a:schemeClr val="tx1"/>
                </a:solidFill>
                <a:effectLst/>
                <a:latin typeface="Times New Roman" pitchFamily="18" charset="0"/>
                <a:ea typeface="+mn-ea"/>
                <a:cs typeface="+mn-cs"/>
              </a:rPr>
              <a:t> 			   (e) </a:t>
            </a:r>
            <a:r>
              <a:rPr lang="en-US" sz="1200" b="1" kern="1200" dirty="0">
                <a:solidFill>
                  <a:schemeClr val="tx1"/>
                </a:solidFill>
                <a:effectLst/>
                <a:latin typeface="Times New Roman" pitchFamily="18" charset="0"/>
                <a:ea typeface="+mn-ea"/>
                <a:cs typeface="+mn-cs"/>
              </a:rPr>
              <a:t>GI</a:t>
            </a:r>
            <a:r>
              <a:rPr lang="en-US" sz="1200" kern="1200" dirty="0">
                <a:solidFill>
                  <a:schemeClr val="tx1"/>
                </a:solidFill>
                <a:effectLst/>
                <a:latin typeface="Times New Roman" pitchFamily="18" charset="0"/>
                <a:ea typeface="+mn-ea"/>
                <a:cs typeface="+mn-cs"/>
              </a:rPr>
              <a:t> Use a </a:t>
            </a:r>
            <a:r>
              <a:rPr lang="en-US" sz="1200" kern="1200" dirty="0" err="1">
                <a:solidFill>
                  <a:schemeClr val="tx1"/>
                </a:solidFill>
                <a:effectLst/>
                <a:latin typeface="Times New Roman" pitchFamily="18" charset="0"/>
                <a:ea typeface="+mn-ea"/>
                <a:cs typeface="+mn-cs"/>
              </a:rPr>
              <a:t>supra</a:t>
            </a:r>
            <a:r>
              <a:rPr lang="en-US" sz="1200" i="1" kern="1200" dirty="0" err="1">
                <a:solidFill>
                  <a:schemeClr val="tx1"/>
                </a:solidFill>
                <a:effectLst/>
                <a:latin typeface="Times New Roman" pitchFamily="18" charset="0"/>
                <a:ea typeface="+mn-ea"/>
                <a:cs typeface="+mn-cs"/>
              </a:rPr>
              <a:t>Glottic</a:t>
            </a:r>
            <a:r>
              <a:rPr lang="en-US" sz="1200" kern="1200" dirty="0">
                <a:solidFill>
                  <a:schemeClr val="tx1"/>
                </a:solidFill>
                <a:effectLst/>
                <a:latin typeface="Times New Roman" pitchFamily="18" charset="0"/>
                <a:ea typeface="+mn-ea"/>
                <a:cs typeface="+mn-cs"/>
              </a:rPr>
              <a:t> airway if unable to intubate</a:t>
            </a:r>
          </a:p>
          <a:p>
            <a:r>
              <a:rPr lang="en-US" sz="1200" kern="1200" dirty="0">
                <a:solidFill>
                  <a:schemeClr val="tx1"/>
                </a:solidFill>
                <a:effectLst/>
                <a:latin typeface="Times New Roman" pitchFamily="18" charset="0"/>
                <a:ea typeface="+mn-ea"/>
                <a:cs typeface="+mn-cs"/>
              </a:rPr>
              <a:t>			   (f) </a:t>
            </a:r>
            <a:r>
              <a:rPr lang="en-US" sz="1200" b="1" kern="1200" dirty="0">
                <a:solidFill>
                  <a:schemeClr val="tx1"/>
                </a:solidFill>
                <a:effectLst/>
                <a:latin typeface="Times New Roman" pitchFamily="18" charset="0"/>
                <a:ea typeface="+mn-ea"/>
                <a:cs typeface="+mn-cs"/>
              </a:rPr>
              <a:t>C </a:t>
            </a:r>
            <a:r>
              <a:rPr lang="en-US" sz="1200" i="1" kern="1200" dirty="0">
                <a:solidFill>
                  <a:schemeClr val="tx1"/>
                </a:solidFill>
                <a:effectLst/>
                <a:latin typeface="Times New Roman" pitchFamily="18" charset="0"/>
                <a:ea typeface="+mn-ea"/>
                <a:cs typeface="+mn-cs"/>
              </a:rPr>
              <a:t>Confirm</a:t>
            </a:r>
            <a:r>
              <a:rPr lang="en-US" sz="1200" kern="1200" dirty="0">
                <a:solidFill>
                  <a:schemeClr val="tx1"/>
                </a:solidFill>
                <a:effectLst/>
                <a:latin typeface="Times New Roman" pitchFamily="18" charset="0"/>
                <a:ea typeface="+mn-ea"/>
                <a:cs typeface="+mn-cs"/>
              </a:rPr>
              <a:t> successful intubation/</a:t>
            </a:r>
            <a:r>
              <a:rPr lang="en-US" sz="1200" i="1" kern="1200" dirty="0">
                <a:solidFill>
                  <a:schemeClr val="tx1"/>
                </a:solidFill>
                <a:effectLst/>
                <a:latin typeface="Times New Roman" pitchFamily="18" charset="0"/>
                <a:ea typeface="+mn-ea"/>
                <a:cs typeface="+mn-cs"/>
              </a:rPr>
              <a:t>Correct</a:t>
            </a:r>
            <a:r>
              <a:rPr lang="en-US" sz="1200" kern="1200" dirty="0">
                <a:solidFill>
                  <a:schemeClr val="tx1"/>
                </a:solidFill>
                <a:effectLst/>
                <a:latin typeface="Times New Roman" pitchFamily="18" charset="0"/>
                <a:ea typeface="+mn-ea"/>
                <a:cs typeface="+mn-cs"/>
              </a:rPr>
              <a:t> any issues</a:t>
            </a:r>
          </a:p>
          <a:p>
            <a:r>
              <a:rPr lang="en-US" sz="1200" kern="1200" dirty="0">
                <a:solidFill>
                  <a:schemeClr val="tx1"/>
                </a:solidFill>
                <a:effectLst/>
                <a:latin typeface="Times New Roman" pitchFamily="18" charset="0"/>
                <a:ea typeface="+mn-ea"/>
                <a:cs typeface="+mn-cs"/>
              </a:rPr>
              <a:t> 		e. Monitor for signs of potential compensation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Absence of an end-tidal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level</a:t>
            </a:r>
          </a:p>
          <a:p>
            <a:r>
              <a:rPr lang="en-US" sz="1200" kern="1200" dirty="0">
                <a:solidFill>
                  <a:schemeClr val="tx1"/>
                </a:solidFill>
                <a:effectLst/>
                <a:latin typeface="Times New Roman" pitchFamily="18" charset="0"/>
                <a:ea typeface="+mn-ea"/>
                <a:cs typeface="+mn-cs"/>
              </a:rPr>
              <a:t>			 ii.  Decreasing SpO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level</a:t>
            </a:r>
          </a:p>
          <a:p>
            <a:r>
              <a:rPr lang="en-US" sz="1200" kern="1200" dirty="0">
                <a:solidFill>
                  <a:schemeClr val="tx1"/>
                </a:solidFill>
                <a:effectLst/>
                <a:latin typeface="Times New Roman" pitchFamily="18" charset="0"/>
                <a:ea typeface="+mn-ea"/>
                <a:cs typeface="+mn-cs"/>
              </a:rPr>
              <a:t>			 iii. Increasing resistance when ventilating</a:t>
            </a:r>
          </a:p>
          <a:p>
            <a:r>
              <a:rPr lang="en-US" sz="1200" kern="1200" dirty="0">
                <a:solidFill>
                  <a:schemeClr val="tx1"/>
                </a:solidFill>
                <a:effectLst/>
                <a:latin typeface="Times New Roman" pitchFamily="18" charset="0"/>
                <a:ea typeface="+mn-ea"/>
                <a:cs typeface="+mn-cs"/>
              </a:rPr>
              <a:t> iv. Other physical signs of poor ventilation and perfusion</a:t>
            </a:r>
          </a:p>
          <a:p>
            <a:r>
              <a:rPr lang="en-US" sz="1200" kern="1200" dirty="0">
                <a:solidFill>
                  <a:schemeClr val="tx1"/>
                </a:solidFill>
                <a:effectLst/>
                <a:latin typeface="Times New Roman" pitchFamily="18" charset="0"/>
                <a:ea typeface="+mn-ea"/>
                <a:cs typeface="+mn-cs"/>
              </a:rPr>
              <a:t> v. Improper positioning or dislodgement of the ET tube</a:t>
            </a:r>
          </a:p>
          <a:p>
            <a:endParaRPr lang="en-US" dirty="0"/>
          </a:p>
        </p:txBody>
      </p:sp>
      <p:sp>
        <p:nvSpPr>
          <p:cNvPr id="4" name="Slide Number Placeholder 3"/>
          <p:cNvSpPr>
            <a:spLocks noGrp="1"/>
          </p:cNvSpPr>
          <p:nvPr>
            <p:ph type="sldNum" sz="quarter" idx="5"/>
          </p:nvPr>
        </p:nvSpPr>
        <p:spPr/>
        <p:txBody>
          <a:bodyPr/>
          <a:lstStyle/>
          <a:p>
            <a:fld id="{88B65682-B40D-9544-A748-EF5A277A2D2E}" type="slidenum">
              <a:rPr lang="en-US" altLang="en-US" smtClean="0"/>
              <a:pPr/>
              <a:t>121</a:t>
            </a:fld>
            <a:endParaRPr lang="en-US" altLang="en-US"/>
          </a:p>
        </p:txBody>
      </p:sp>
    </p:spTree>
    <p:extLst>
      <p:ext uri="{BB962C8B-B14F-4D97-AF65-F5344CB8AC3E}">
        <p14:creationId xmlns:p14="http://schemas.microsoft.com/office/powerpoint/2010/main" val="317966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5. Oropharynx</a:t>
            </a:r>
            <a:endParaRPr lang="en-IN" altLang="en-US" dirty="0">
              <a:latin typeface="Times New Roman" charset="0"/>
            </a:endParaRPr>
          </a:p>
          <a:p>
            <a:r>
              <a:rPr lang="en-IN" altLang="en-US" dirty="0">
                <a:latin typeface="Times New Roman" charset="0"/>
              </a:rPr>
              <a:t> 	</a:t>
            </a:r>
            <a:r>
              <a:rPr lang="en-US" altLang="en-US" dirty="0">
                <a:latin typeface="Times New Roman" charset="0"/>
              </a:rPr>
              <a:t>a. Posterior portion of the oral cavity</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The epiglottis is superior to the larynx.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Helps prevent food and liquid from entering the larynx during swallowing</a:t>
            </a:r>
            <a:endParaRPr lang="en-IN" altLang="en-US" dirty="0">
              <a:latin typeface="Times New Roman"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EE18D2E-3999-BE44-A2A8-E388334BB3C2}" type="slidenum">
              <a:rPr lang="en-US" altLang="en-US" sz="1200"/>
              <a:pPr/>
              <a:t>14</a:t>
            </a:fld>
            <a:endParaRPr lang="en-US" altLang="en-US" sz="1200"/>
          </a:p>
        </p:txBody>
      </p:sp>
    </p:spTree>
    <p:extLst>
      <p:ext uri="{BB962C8B-B14F-4D97-AF65-F5344CB8AC3E}">
        <p14:creationId xmlns:p14="http://schemas.microsoft.com/office/powerpoint/2010/main" val="80737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figure on this slide shows the oral cavity. </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A8AFFAA-D3EA-2B4B-8B9A-69A37DFA232C}" type="slidenum">
              <a:rPr lang="en-US" altLang="en-US" sz="1200"/>
              <a:pPr/>
              <a:t>15</a:t>
            </a:fld>
            <a:endParaRPr lang="en-US" altLang="en-US" sz="1200"/>
          </a:p>
        </p:txBody>
      </p:sp>
    </p:spTree>
    <p:extLst>
      <p:ext uri="{BB962C8B-B14F-4D97-AF65-F5344CB8AC3E}">
        <p14:creationId xmlns:p14="http://schemas.microsoft.com/office/powerpoint/2010/main" val="179367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6. Larynx</a:t>
            </a:r>
            <a:endParaRPr lang="en-IN" altLang="en-US" dirty="0">
              <a:latin typeface="Times New Roman" charset="0"/>
            </a:endParaRPr>
          </a:p>
          <a:p>
            <a:r>
              <a:rPr lang="en-IN" altLang="en-US" dirty="0">
                <a:latin typeface="Times New Roman" charset="0"/>
              </a:rPr>
              <a:t> 	</a:t>
            </a:r>
            <a:r>
              <a:rPr lang="en-US" altLang="en-US" dirty="0">
                <a:latin typeface="Times New Roman" charset="0"/>
              </a:rPr>
              <a:t>a. Complex structure formed by many independent cartilaginous structures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Marks where the upper airway ends, and the lower airway begins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5BC863E-67DE-3343-AFF9-F6BD5AA66664}" type="slidenum">
              <a:rPr lang="en-US" altLang="en-US" sz="1200"/>
              <a:pPr/>
              <a:t>16</a:t>
            </a:fld>
            <a:endParaRPr lang="en-US" altLang="en-US" sz="1200"/>
          </a:p>
        </p:txBody>
      </p:sp>
    </p:spTree>
    <p:extLst>
      <p:ext uri="{BB962C8B-B14F-4D97-AF65-F5344CB8AC3E}">
        <p14:creationId xmlns:p14="http://schemas.microsoft.com/office/powerpoint/2010/main" val="206891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err="1">
                <a:latin typeface="Times New Roman" charset="0"/>
              </a:rPr>
              <a:t>c.</a:t>
            </a:r>
            <a:r>
              <a:rPr lang="en-US" altLang="en-US" dirty="0">
                <a:latin typeface="Times New Roman" charset="0"/>
              </a:rPr>
              <a:t> Thyroid cartilage forms a “V” shape anteriorly—the Adam’s apple.</a:t>
            </a:r>
            <a:endParaRPr lang="en-IN" altLang="en-US" dirty="0">
              <a:latin typeface="Times New Roman" charset="0"/>
            </a:endParaRPr>
          </a:p>
          <a:p>
            <a:r>
              <a:rPr lang="en-US" altLang="en-US" dirty="0" err="1">
                <a:latin typeface="Times New Roman" charset="0"/>
              </a:rPr>
              <a:t>d.</a:t>
            </a:r>
            <a:r>
              <a:rPr lang="en-US" altLang="en-US" dirty="0">
                <a:latin typeface="Times New Roman" charset="0"/>
              </a:rPr>
              <a:t> Cricoid cartilage (cricoid ring): first ring of the trachea</a:t>
            </a:r>
            <a:endParaRPr lang="en-IN" altLang="en-US" dirty="0">
              <a:latin typeface="Times New Roman" charset="0"/>
            </a:endParaRPr>
          </a:p>
          <a:p>
            <a:r>
              <a:rPr lang="en-US" altLang="en-US" dirty="0">
                <a:latin typeface="Times New Roman" charset="0"/>
              </a:rPr>
              <a:t>e. Cricothyroid membrane is the elastic tissue that connects the thyroid superiorly to the cricoid ring inferiorly. </a:t>
            </a:r>
            <a:endParaRPr lang="en-IN" altLang="en-US" dirty="0">
              <a:latin typeface="Times New Roman" charset="0"/>
            </a:endParaRPr>
          </a:p>
          <a:p>
            <a:r>
              <a:rPr lang="en-US" altLang="en-US" dirty="0">
                <a:latin typeface="Times New Roman" charset="0"/>
              </a:rPr>
              <a:t>f.  Glottis (glottis opening) is the area between the vocal cords.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Narrowest part of an adult’s airway</a:t>
            </a:r>
            <a:endParaRPr lang="en-IN" altLang="en-US" dirty="0">
              <a:latin typeface="Times New Roman" charset="0"/>
            </a:endParaRPr>
          </a:p>
          <a:p>
            <a:r>
              <a:rPr lang="en-US" altLang="en-US" dirty="0">
                <a:latin typeface="Times New Roman" charset="0"/>
              </a:rPr>
              <a:t>g. Vocal cords are white bands of thin muscle tissue.</a:t>
            </a:r>
            <a:r>
              <a:rPr lang="en-IN" altLang="en-US" dirty="0">
                <a:latin typeface="Times New Roman" charset="0"/>
              </a:rPr>
              <a:t>	</a:t>
            </a:r>
          </a:p>
          <a:p>
            <a:r>
              <a:rPr lang="en-IN" altLang="en-US" dirty="0">
                <a:latin typeface="Times New Roman" charset="0"/>
              </a:rPr>
              <a:t>	</a:t>
            </a:r>
            <a:r>
              <a:rPr lang="en-US" altLang="en-US" dirty="0" err="1">
                <a:latin typeface="Times New Roman" charset="0"/>
              </a:rPr>
              <a:t>i.</a:t>
            </a:r>
            <a:r>
              <a:rPr lang="en-US" altLang="en-US" dirty="0">
                <a:latin typeface="Times New Roman" charset="0"/>
              </a:rPr>
              <a:t> Partially separated at rest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Produce speech</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Protects the trachea from the entry of substances like water and vomitus</a:t>
            </a:r>
            <a:endParaRPr lang="en-IN" altLang="en-US" dirty="0">
              <a:latin typeface="Times New Roman" charset="0"/>
            </a:endParaRPr>
          </a:p>
          <a:p>
            <a:endParaRPr lang="en-US" altLang="en-US" dirty="0">
              <a:latin typeface="Times New Roman"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DAFF2E8-93EC-374F-BCD4-124BEBF6E724}" type="slidenum">
              <a:rPr lang="en-US" altLang="en-US" sz="1200"/>
              <a:pPr/>
              <a:t>17</a:t>
            </a:fld>
            <a:endParaRPr lang="en-US" altLang="en-US" sz="1200"/>
          </a:p>
        </p:txBody>
      </p:sp>
    </p:spTree>
    <p:extLst>
      <p:ext uri="{BB962C8B-B14F-4D97-AF65-F5344CB8AC3E}">
        <p14:creationId xmlns:p14="http://schemas.microsoft.com/office/powerpoint/2010/main" val="19813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Anatomy of the lower airway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The function of the lower airway is to deliver oxygen to the alveoli.</a:t>
            </a:r>
            <a:endParaRPr lang="en-IN" altLang="en-US" dirty="0">
              <a:latin typeface="Times New Roman" charset="0"/>
            </a:endParaRPr>
          </a:p>
          <a:p>
            <a:r>
              <a:rPr lang="en-US" altLang="en-US" dirty="0">
                <a:latin typeface="Times New Roman" charset="0"/>
              </a:rPr>
              <a:t>	</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8F16F48-5460-2A45-977E-2C451EAC8EA0}" type="slidenum">
              <a:rPr lang="en-US" altLang="en-US" sz="1200"/>
              <a:pPr/>
              <a:t>18</a:t>
            </a:fld>
            <a:endParaRPr lang="en-US" altLang="en-US" sz="1200"/>
          </a:p>
        </p:txBody>
      </p:sp>
    </p:spTree>
    <p:extLst>
      <p:ext uri="{BB962C8B-B14F-4D97-AF65-F5344CB8AC3E}">
        <p14:creationId xmlns:p14="http://schemas.microsoft.com/office/powerpoint/2010/main" val="143739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Elements of the lower airway</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Trachea </a:t>
            </a:r>
          </a:p>
          <a:p>
            <a:r>
              <a:rPr lang="en-US" altLang="en-US" dirty="0">
                <a:latin typeface="Times New Roman" charset="0"/>
              </a:rPr>
              <a:t> 		</a:t>
            </a:r>
            <a:r>
              <a:rPr lang="en-US" altLang="en-US" dirty="0" err="1">
                <a:latin typeface="Times New Roman" charset="0"/>
              </a:rPr>
              <a:t>i.</a:t>
            </a:r>
            <a:r>
              <a:rPr lang="en-US" altLang="en-US" dirty="0">
                <a:latin typeface="Times New Roman" charset="0"/>
              </a:rPr>
              <a:t> Conduit for air entry into the lungs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Begins directly below the cricoid cartilage</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Descends anteriorly down the midline of the neck into the thoracic cavity </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In the thoracic cavity, the trachea divides at the carina into two main stem bronchi, right and left.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The bronchi are supported by cartilage.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They distribute oxygen to the two lungs.</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On entering the lungs, each bronchus divides into ever-smaller bronchi, which divide into bronchioles.</a:t>
            </a:r>
            <a:endParaRPr lang="en-IN" altLang="en-US" dirty="0">
              <a:latin typeface="Times New Roman" charset="0"/>
            </a:endParaRPr>
          </a:p>
          <a:p>
            <a:r>
              <a:rPr lang="en-US" altLang="en-US" dirty="0">
                <a:latin typeface="Times New Roman" charset="0"/>
              </a:rPr>
              <a:t>			</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B49E0BD-779E-254F-B4A8-B3481E8E3C94}" type="slidenum">
              <a:rPr lang="en-US" altLang="en-US" sz="1200"/>
              <a:pPr/>
              <a:t>19</a:t>
            </a:fld>
            <a:endParaRPr lang="en-US" altLang="en-US" sz="1200"/>
          </a:p>
        </p:txBody>
      </p:sp>
    </p:spTree>
    <p:extLst>
      <p:ext uri="{BB962C8B-B14F-4D97-AF65-F5344CB8AC3E}">
        <p14:creationId xmlns:p14="http://schemas.microsoft.com/office/powerpoint/2010/main" val="121547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figure on this slide shows the trachea and lungs in the lower airway. </a:t>
            </a:r>
          </a:p>
          <a:p>
            <a:endParaRPr lang="en-US" altLang="en-US">
              <a:latin typeface="Times New Roman" charset="0"/>
            </a:endParaRPr>
          </a:p>
          <a:p>
            <a:endParaRPr lang="en-US" altLang="en-US">
              <a:latin typeface="Times New Roman"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932E393-7BF1-F448-B2D8-BDC59A0163FB}" type="slidenum">
              <a:rPr lang="en-US" altLang="en-US" sz="1200"/>
              <a:pPr/>
              <a:t>20</a:t>
            </a:fld>
            <a:endParaRPr lang="en-US" altLang="en-US" sz="1200"/>
          </a:p>
        </p:txBody>
      </p:sp>
    </p:spTree>
    <p:extLst>
      <p:ext uri="{BB962C8B-B14F-4D97-AF65-F5344CB8AC3E}">
        <p14:creationId xmlns:p14="http://schemas.microsoft.com/office/powerpoint/2010/main" val="17039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National EMS Education Standard Competencies </a:t>
            </a:r>
          </a:p>
          <a:p>
            <a:endParaRPr lang="en-US" altLang="en-US" dirty="0">
              <a:latin typeface="Times New Roman" charset="0"/>
            </a:endParaRPr>
          </a:p>
          <a:p>
            <a:r>
              <a:rPr lang="en-US" altLang="en-US" dirty="0">
                <a:latin typeface="Times New Roman" charset="0"/>
              </a:rPr>
              <a:t>Airway Management</a:t>
            </a:r>
          </a:p>
          <a:p>
            <a:r>
              <a:rPr lang="en-US" altLang="en-US" dirty="0">
                <a:latin typeface="Times New Roman" charset="0"/>
              </a:rPr>
              <a:t>• Airway anatomy </a:t>
            </a:r>
          </a:p>
          <a:p>
            <a:r>
              <a:rPr lang="en-US" altLang="en-US" dirty="0">
                <a:latin typeface="Times New Roman" charset="0"/>
              </a:rPr>
              <a:t>• Airway assessment </a:t>
            </a:r>
          </a:p>
          <a:p>
            <a:r>
              <a:rPr lang="en-US" altLang="en-US" dirty="0">
                <a:latin typeface="Times New Roman" charset="0"/>
              </a:rPr>
              <a:t>• Techniques of assuring a patent airway </a:t>
            </a:r>
          </a:p>
          <a:p>
            <a:endParaRPr lang="en-US" altLang="en-US" dirty="0">
              <a:latin typeface="Times New Roman"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A317762-8DDA-7647-9C63-F8ACB2484EE6}" type="slidenum">
              <a:rPr lang="en-US" altLang="en-US" sz="1200"/>
              <a:pPr/>
              <a:t>3</a:t>
            </a:fld>
            <a:endParaRPr lang="en-US" altLang="en-US" sz="1200" dirty="0"/>
          </a:p>
        </p:txBody>
      </p:sp>
    </p:spTree>
    <p:extLst>
      <p:ext uri="{BB962C8B-B14F-4D97-AF65-F5344CB8AC3E}">
        <p14:creationId xmlns:p14="http://schemas.microsoft.com/office/powerpoint/2010/main" val="161074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iv. Bronchioles are made of smooth muscle; they dilate and constrict as oxygen passes through them.</a:t>
            </a:r>
            <a:endParaRPr lang="en-IN" altLang="en-US" dirty="0">
              <a:latin typeface="Times New Roman" charset="0"/>
            </a:endParaRPr>
          </a:p>
          <a:p>
            <a:r>
              <a:rPr lang="en-US" altLang="en-US" dirty="0">
                <a:latin typeface="Times New Roman" charset="0"/>
              </a:rPr>
              <a:t>v. Smaller bronchioles connect to alveoli.</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Site of oxygen and carbon dioxide exchange</a:t>
            </a:r>
            <a:endParaRPr lang="en-IN" altLang="en-US" dirty="0">
              <a:latin typeface="Times New Roman" charset="0"/>
            </a:endParaRPr>
          </a:p>
          <a:p>
            <a:r>
              <a:rPr lang="en-IN" altLang="en-US" dirty="0">
                <a:latin typeface="Times New Roman" charset="0"/>
              </a:rPr>
              <a:t> 	</a:t>
            </a:r>
            <a:r>
              <a:rPr lang="en-US" altLang="en-US" dirty="0">
                <a:latin typeface="Times New Roman" charset="0"/>
              </a:rPr>
              <a:t>(b) Millions of thin-walled, balloon-like sacs.</a:t>
            </a:r>
            <a:endParaRPr lang="en-IN" altLang="en-US" dirty="0">
              <a:latin typeface="Times New Roman" charset="0"/>
            </a:endParaRPr>
          </a:p>
          <a:p>
            <a:r>
              <a:rPr lang="en-IN" altLang="en-US" dirty="0">
                <a:latin typeface="Times New Roman" charset="0"/>
              </a:rPr>
              <a:t> 	</a:t>
            </a:r>
            <a:r>
              <a:rPr lang="en-US" altLang="en-US" dirty="0">
                <a:latin typeface="Times New Roman" charset="0"/>
              </a:rPr>
              <a:t>(c) Alveoli are surrounded by blood vessels (pulmonary capillaries).</a:t>
            </a:r>
            <a:endParaRPr lang="en-IN" altLang="en-US" dirty="0">
              <a:latin typeface="Times New Roman" charset="0"/>
            </a:endParaRPr>
          </a:p>
          <a:p>
            <a:r>
              <a:rPr lang="en-IN" altLang="en-US" dirty="0">
                <a:latin typeface="Times New Roman" charset="0"/>
              </a:rPr>
              <a:t> 	</a:t>
            </a:r>
            <a:r>
              <a:rPr lang="en-US" altLang="en-US" dirty="0">
                <a:latin typeface="Times New Roman" charset="0"/>
              </a:rPr>
              <a:t>(d) Oxygen diffuses across the alveolar membrane into the pulmonary capillaries.</a:t>
            </a:r>
            <a:endParaRPr lang="en-IN" altLang="en-US" dirty="0">
              <a:latin typeface="Times New Roman" charset="0"/>
            </a:endParaRPr>
          </a:p>
          <a:p>
            <a:r>
              <a:rPr lang="en-US" altLang="en-US" dirty="0">
                <a:latin typeface="Times New Roman" charset="0"/>
              </a:rPr>
              <a:t>vi. Oxygen in pulmonary capillaries is transported back to the heart and distributed to the rest of the body.</a:t>
            </a:r>
            <a:endParaRPr lang="en-IN" altLang="en-US" dirty="0">
              <a:latin typeface="Times New Roman" charset="0"/>
            </a:endParaRPr>
          </a:p>
          <a:p>
            <a:r>
              <a:rPr lang="en-US" altLang="en-US" dirty="0">
                <a:latin typeface="Times New Roman" charset="0"/>
              </a:rPr>
              <a:t>vii. Carbon dioxide diffuses from the pulmonary capillaries into the alveoli, where it is exhaled and removed from the body.</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D495EE7-C61D-2042-9295-C412CCBBBA75}" type="slidenum">
              <a:rPr lang="en-US" altLang="en-US" sz="1200"/>
              <a:pPr/>
              <a:t>21</a:t>
            </a:fld>
            <a:endParaRPr lang="en-US" altLang="en-US" sz="1200"/>
          </a:p>
        </p:txBody>
      </p:sp>
    </p:spTree>
    <p:extLst>
      <p:ext uri="{BB962C8B-B14F-4D97-AF65-F5344CB8AC3E}">
        <p14:creationId xmlns:p14="http://schemas.microsoft.com/office/powerpoint/2010/main" val="91539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The heart and great vessels (the vena cava and aorta) are also present in the thoracic cavity and are important for respiration.</a:t>
            </a:r>
            <a:endParaRPr lang="en-IN" altLang="en-US" dirty="0">
              <a:latin typeface="Times New Roman" charset="0"/>
            </a:endParaRPr>
          </a:p>
          <a:p>
            <a:endParaRPr lang="en-US" altLang="en-US" dirty="0">
              <a:latin typeface="Times New Roman" charset="0"/>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C0797EA-2206-0D4E-86CB-8F24699AAE84}" type="slidenum">
              <a:rPr lang="en-US" altLang="en-US" sz="1200"/>
              <a:pPr/>
              <a:t>22</a:t>
            </a:fld>
            <a:endParaRPr lang="en-US" altLang="en-US" sz="1200"/>
          </a:p>
        </p:txBody>
      </p:sp>
    </p:spTree>
    <p:extLst>
      <p:ext uri="{BB962C8B-B14F-4D97-AF65-F5344CB8AC3E}">
        <p14:creationId xmlns:p14="http://schemas.microsoft.com/office/powerpoint/2010/main" val="402765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a. The mediastinum is the area between the lungs, which contains: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Heart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Great vessels</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Esophagus</a:t>
            </a:r>
            <a:endParaRPr lang="en-IN" altLang="en-US" dirty="0">
              <a:latin typeface="Times New Roman" charset="0"/>
            </a:endParaRPr>
          </a:p>
          <a:p>
            <a:r>
              <a:rPr lang="en-IN" altLang="en-US" dirty="0">
                <a:latin typeface="Times New Roman" charset="0"/>
              </a:rPr>
              <a:t>	</a:t>
            </a:r>
            <a:r>
              <a:rPr lang="en-US" altLang="en-US" dirty="0">
                <a:latin typeface="Times New Roman" charset="0"/>
              </a:rPr>
              <a:t>iv. Trachea</a:t>
            </a:r>
            <a:endParaRPr lang="en-IN" altLang="en-US" dirty="0">
              <a:latin typeface="Times New Roman" charset="0"/>
            </a:endParaRPr>
          </a:p>
          <a:p>
            <a:r>
              <a:rPr lang="en-IN" altLang="en-US" dirty="0">
                <a:latin typeface="Times New Roman" charset="0"/>
              </a:rPr>
              <a:t> 	</a:t>
            </a:r>
            <a:r>
              <a:rPr lang="en-US" altLang="en-US" dirty="0">
                <a:latin typeface="Times New Roman" charset="0"/>
              </a:rPr>
              <a:t>v. Major bronchi</a:t>
            </a:r>
            <a:endParaRPr lang="en-IN" altLang="en-US" dirty="0">
              <a:latin typeface="Times New Roman" charset="0"/>
            </a:endParaRPr>
          </a:p>
          <a:p>
            <a:r>
              <a:rPr lang="en-IN" altLang="en-US" dirty="0">
                <a:latin typeface="Times New Roman" charset="0"/>
              </a:rPr>
              <a:t> 	</a:t>
            </a:r>
            <a:r>
              <a:rPr lang="en-US" altLang="en-US" dirty="0">
                <a:latin typeface="Times New Roman" charset="0"/>
              </a:rPr>
              <a:t>vi. Many nerves</a:t>
            </a:r>
            <a:endParaRPr lang="en-IN" altLang="en-US" dirty="0">
              <a:latin typeface="Times New Roman" charset="0"/>
            </a:endParaRPr>
          </a:p>
          <a:p>
            <a:r>
              <a:rPr lang="en-US" altLang="en-US" dirty="0" err="1">
                <a:latin typeface="Times New Roman" charset="0"/>
              </a:rPr>
              <a:t>b.</a:t>
            </a:r>
            <a:r>
              <a:rPr lang="en-US" altLang="en-US" dirty="0">
                <a:latin typeface="Times New Roman" charset="0"/>
              </a:rPr>
              <a:t> The phrenic nerve is also found in the thorax.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Allows the diaphragm to contract, which is necessary for breathing to occur</a:t>
            </a:r>
            <a:endParaRPr lang="en-IN" altLang="en-US" dirty="0">
              <a:latin typeface="Times New Roman"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7BF801F-C006-0D4B-ACF7-9EB9D1DAAF14}" type="slidenum">
              <a:rPr lang="en-US" altLang="en-US" sz="1200"/>
              <a:pPr/>
              <a:t>23</a:t>
            </a:fld>
            <a:endParaRPr lang="en-US" altLang="en-US" sz="1200"/>
          </a:p>
        </p:txBody>
      </p:sp>
    </p:spTree>
    <p:extLst>
      <p:ext uri="{BB962C8B-B14F-4D97-AF65-F5344CB8AC3E}">
        <p14:creationId xmlns:p14="http://schemas.microsoft.com/office/powerpoint/2010/main" val="41142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III. Physiology of Breathing</a:t>
            </a:r>
          </a:p>
          <a:p>
            <a:r>
              <a:rPr lang="en-US" altLang="en-US" dirty="0">
                <a:latin typeface="Times New Roman" charset="0"/>
              </a:rPr>
              <a:t>A. The respiratory and cardiovascular systems work together.</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Ensure that a constant supply of oxygen and nutrients is delivered to all of the cells of the body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Remove carbon dioxide and waste products from the cells</a:t>
            </a:r>
            <a:endParaRPr lang="en-IN" altLang="en-US" dirty="0">
              <a:latin typeface="Times New Roman" charset="0"/>
            </a:endParaRPr>
          </a:p>
          <a:p>
            <a:endParaRPr lang="en-US" altLang="en-US" dirty="0">
              <a:latin typeface="Times New Roman" charset="0"/>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EDA446E-2D88-6248-B49F-119FE9A4E72A}" type="slidenum">
              <a:rPr lang="en-US" altLang="en-US" sz="1200"/>
              <a:pPr/>
              <a:t>24</a:t>
            </a:fld>
            <a:endParaRPr lang="en-US" altLang="en-US" sz="1200"/>
          </a:p>
        </p:txBody>
      </p:sp>
    </p:spTree>
    <p:extLst>
      <p:ext uri="{BB962C8B-B14F-4D97-AF65-F5344CB8AC3E}">
        <p14:creationId xmlns:p14="http://schemas.microsoft.com/office/powerpoint/2010/main" val="199960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The table on this slide defines ventilation, oxygenation, and respiration. </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BCF08C5-9AA5-A244-B0F9-4F9DB5CE103C}" type="slidenum">
              <a:rPr lang="en-US" altLang="en-US" sz="1200"/>
              <a:pPr/>
              <a:t>25</a:t>
            </a:fld>
            <a:endParaRPr lang="en-US" altLang="en-US" sz="1200"/>
          </a:p>
        </p:txBody>
      </p:sp>
    </p:spTree>
    <p:extLst>
      <p:ext uri="{BB962C8B-B14F-4D97-AF65-F5344CB8AC3E}">
        <p14:creationId xmlns:p14="http://schemas.microsoft.com/office/powerpoint/2010/main" val="1472703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The processes involved are ventilation, oxygenation, and respiration.</a:t>
            </a:r>
            <a:endParaRPr lang="en-IN" altLang="en-US" b="1" dirty="0">
              <a:latin typeface="Times New Roman" charset="0"/>
            </a:endParaRPr>
          </a:p>
          <a:p>
            <a:r>
              <a:rPr lang="en-US" altLang="en-US" dirty="0">
                <a:latin typeface="Times New Roman" charset="0"/>
              </a:rPr>
              <a:t>C. Ventilation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The physical act of moving air into and out of the lungs, which is necessary for oxygenation and respiration to occur</a:t>
            </a:r>
            <a:endParaRPr lang="en-IN" altLang="en-US" dirty="0">
              <a:latin typeface="Times New Roman" charset="0"/>
            </a:endParaRPr>
          </a:p>
          <a:p>
            <a:r>
              <a:rPr lang="en-IN" altLang="en-US" dirty="0">
                <a:latin typeface="Times New Roman" charset="0"/>
              </a:rPr>
              <a:t> 	</a:t>
            </a:r>
            <a:r>
              <a:rPr lang="en-US" altLang="en-US" dirty="0">
                <a:latin typeface="Times New Roman" charset="0"/>
              </a:rPr>
              <a:t>2. Inhalation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The active, muscular part of breathing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The diaphragm and intercostal muscles contract during inhalation, creating a negative pressure within the thorax, which allows air to enter the body and travel to the lungs.</a:t>
            </a:r>
            <a:endParaRPr lang="en-IN" altLang="en-US" dirty="0">
              <a:latin typeface="Times New Roman" charset="0"/>
            </a:endParaRPr>
          </a:p>
          <a:p>
            <a:r>
              <a:rPr lang="en-US" altLang="en-US" dirty="0">
                <a:latin typeface="Times New Roman" charset="0"/>
              </a:rPr>
              <a:t>		</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CE9C4F1-20A7-3E4F-BB7D-77F46370C18E}" type="slidenum">
              <a:rPr lang="en-US" altLang="en-US" sz="1200"/>
              <a:pPr/>
              <a:t>26</a:t>
            </a:fld>
            <a:endParaRPr lang="en-US" altLang="en-US" sz="1200"/>
          </a:p>
        </p:txBody>
      </p:sp>
    </p:spTree>
    <p:extLst>
      <p:ext uri="{BB962C8B-B14F-4D97-AF65-F5344CB8AC3E}">
        <p14:creationId xmlns:p14="http://schemas.microsoft.com/office/powerpoint/2010/main" val="197518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err="1">
                <a:latin typeface="Times New Roman" charset="0"/>
              </a:rPr>
              <a:t>c.</a:t>
            </a:r>
            <a:r>
              <a:rPr lang="en-US" altLang="en-US" dirty="0">
                <a:latin typeface="Times New Roman" charset="0"/>
              </a:rPr>
              <a:t> The lungs require the movement of the chest and supporting structures to expand and contract during inhalation and exhalation.</a:t>
            </a:r>
            <a:endParaRPr lang="en-IN" altLang="en-US" dirty="0">
              <a:latin typeface="Times New Roman" charset="0"/>
            </a:endParaRPr>
          </a:p>
          <a:p>
            <a:r>
              <a:rPr lang="en-US" altLang="en-US" dirty="0" err="1">
                <a:latin typeface="Times New Roman" charset="0"/>
              </a:rPr>
              <a:t>d.</a:t>
            </a:r>
            <a:r>
              <a:rPr lang="en-US" altLang="en-US" dirty="0">
                <a:latin typeface="Times New Roman" charset="0"/>
              </a:rPr>
              <a:t> Partial pressure: the amount of gas in the air or dissolved in fluid, such as blood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The partial pressure of oxygen in the alveoli is 104 mm Hg.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The partial pressure of carbon dioxide in the alveoli 40 mm Hg.</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Deoxygenated arterial blood from the heart has a partial pressure of oxygen that is lower than the partial pressure of carbon dioxide in the pulmonary capillaries.</a:t>
            </a:r>
            <a:endParaRPr lang="en-IN" altLang="en-US" dirty="0">
              <a:latin typeface="Times New Roman" charset="0"/>
            </a:endParaRPr>
          </a:p>
          <a:p>
            <a:r>
              <a:rPr lang="en-IN" altLang="en-US" dirty="0">
                <a:latin typeface="Times New Roman" charset="0"/>
              </a:rPr>
              <a:t> 	</a:t>
            </a:r>
            <a:r>
              <a:rPr lang="en-US" altLang="en-US" dirty="0">
                <a:latin typeface="Times New Roman" charset="0"/>
              </a:rPr>
              <a:t>iv. The body attempts to equalize the partial pressure, which results in oxygen diffusion across the membrane into the blood.</a:t>
            </a:r>
            <a:endParaRPr lang="en-IN" altLang="en-US" dirty="0">
              <a:latin typeface="Times New Roman" charset="0"/>
            </a:endParaRPr>
          </a:p>
          <a:p>
            <a:r>
              <a:rPr lang="en-IN" altLang="en-US" dirty="0">
                <a:latin typeface="Times New Roman" charset="0"/>
              </a:rPr>
              <a:t> 	</a:t>
            </a:r>
            <a:r>
              <a:rPr lang="en-US" altLang="en-US" dirty="0">
                <a:latin typeface="Times New Roman" charset="0"/>
              </a:rPr>
              <a:t>v. Oxygen and carbon dioxide both diffuse until the partial pressures in the air and the blood are equal.</a:t>
            </a:r>
            <a:endParaRPr lang="en-IN" altLang="en-US" dirty="0">
              <a:latin typeface="Times New Roman" charset="0"/>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EFDA16E-41AA-EC4C-8E05-68D694C943EC}" type="slidenum">
              <a:rPr lang="en-US" altLang="en-US" sz="1200"/>
              <a:pPr/>
              <a:t>27</a:t>
            </a:fld>
            <a:endParaRPr lang="en-US" altLang="en-US" sz="1200"/>
          </a:p>
        </p:txBody>
      </p:sp>
    </p:spTree>
    <p:extLst>
      <p:ext uri="{BB962C8B-B14F-4D97-AF65-F5344CB8AC3E}">
        <p14:creationId xmlns:p14="http://schemas.microsoft.com/office/powerpoint/2010/main" val="105076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The mechanism of ventilation can be illustrated by using a bell jar. A. Inhalation and chest expansion, anatomic (left) and bell jar (right). B. </a:t>
            </a:r>
            <a:r>
              <a:rPr lang="en-US" altLang="en-US">
                <a:latin typeface="Times New Roman" charset="0"/>
              </a:rPr>
              <a:t>Exhalation and chest contraction, anatomic (left) and bell jar (right).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4880224-4D90-1443-B630-17E17E1008B6}" type="slidenum">
              <a:rPr lang="en-US" altLang="en-US" sz="1200"/>
              <a:pPr/>
              <a:t>28</a:t>
            </a:fld>
            <a:endParaRPr lang="en-US" altLang="en-US" sz="1200"/>
          </a:p>
        </p:txBody>
      </p:sp>
    </p:spTree>
    <p:extLst>
      <p:ext uri="{BB962C8B-B14F-4D97-AF65-F5344CB8AC3E}">
        <p14:creationId xmlns:p14="http://schemas.microsoft.com/office/powerpoint/2010/main" val="1489796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Inspiration delivers oxygen to the alveoli.</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Not all inspired air reaches the alveoli for gas exchange.</a:t>
            </a:r>
            <a:endParaRPr lang="en-IN" altLang="en-US" dirty="0">
              <a:latin typeface="Times New Roman" charset="0"/>
            </a:endParaRPr>
          </a:p>
          <a:p>
            <a:r>
              <a:rPr lang="en-US" altLang="en-US" dirty="0">
                <a:latin typeface="Times New Roman" charset="0"/>
              </a:rPr>
              <a:t>f. Tidal volume: a measure of depth of breathing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Tidal volume for an average adult is 500 mL.</a:t>
            </a:r>
            <a:endParaRPr lang="en-IN" altLang="en-US" dirty="0">
              <a:latin typeface="Times New Roman" charset="0"/>
            </a:endParaRPr>
          </a:p>
          <a:p>
            <a:r>
              <a:rPr lang="en-US" altLang="en-US" dirty="0">
                <a:latin typeface="Times New Roman" charset="0"/>
              </a:rPr>
              <a:t>g. Dead space is the portion of inspired air that fails to reach the alveoli</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9D44C0-4BF7-DF45-BD4E-667C1AA79E6C}" type="slidenum">
              <a:rPr lang="en-US" altLang="en-US" sz="1200"/>
              <a:pPr/>
              <a:t>29</a:t>
            </a:fld>
            <a:endParaRPr lang="en-US" altLang="en-US" sz="1200"/>
          </a:p>
        </p:txBody>
      </p:sp>
    </p:spTree>
    <p:extLst>
      <p:ext uri="{BB962C8B-B14F-4D97-AF65-F5344CB8AC3E}">
        <p14:creationId xmlns:p14="http://schemas.microsoft.com/office/powerpoint/2010/main" val="1505918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Exhalation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Does not normally require muscular effort; it is a passive process.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The diaphragm and the intercostal muscles relax, which decreases the size of the thorax.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The smaller thorax compresses air in the lungs into a smaller space.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The air pressure in the thorax is then higher than the outside pressure.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Air is pushed out through the trachea.</a:t>
            </a:r>
            <a:endParaRPr lang="en-IN" altLang="en-US" dirty="0">
              <a:latin typeface="Times New Roman"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933AA60-161D-5844-BD94-B1CE98748E78}" type="slidenum">
              <a:rPr lang="en-US" altLang="en-US" sz="1200"/>
              <a:pPr/>
              <a:t>30</a:t>
            </a:fld>
            <a:endParaRPr lang="en-US" altLang="en-US" sz="1200"/>
          </a:p>
        </p:txBody>
      </p:sp>
    </p:spTree>
    <p:extLst>
      <p:ext uri="{BB962C8B-B14F-4D97-AF65-F5344CB8AC3E}">
        <p14:creationId xmlns:p14="http://schemas.microsoft.com/office/powerpoint/2010/main" val="187664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National EMS Education Standard Competencies </a:t>
            </a:r>
          </a:p>
          <a:p>
            <a:pPr>
              <a:defRPr/>
            </a:pPr>
            <a:endParaRPr lang="en-US" dirty="0"/>
          </a:p>
          <a:p>
            <a:pPr>
              <a:defRPr/>
            </a:pPr>
            <a:r>
              <a:rPr lang="en-US" dirty="0"/>
              <a:t>Respiration</a:t>
            </a:r>
          </a:p>
          <a:p>
            <a:pPr marL="171450" indent="-171450">
              <a:buFont typeface="Arial" panose="020B0604020202020204" pitchFamily="34" charset="0"/>
              <a:buChar char="•"/>
              <a:defRPr/>
            </a:pPr>
            <a:r>
              <a:rPr lang="en-US" dirty="0"/>
              <a:t>Anatomy of the respiratory system </a:t>
            </a:r>
          </a:p>
          <a:p>
            <a:pPr marL="171450" indent="-171450">
              <a:buFont typeface="Arial" panose="020B0604020202020204" pitchFamily="34" charset="0"/>
              <a:buChar char="•"/>
              <a:defRPr/>
            </a:pPr>
            <a:r>
              <a:rPr lang="en-US" dirty="0"/>
              <a:t>Physiology and pathophysiology of respiration</a:t>
            </a:r>
          </a:p>
          <a:p>
            <a:pPr marL="628650" lvl="1" indent="-171450">
              <a:buFont typeface="Arial" panose="020B0604020202020204" pitchFamily="34" charset="0"/>
              <a:buChar char="•"/>
              <a:defRPr/>
            </a:pPr>
            <a:r>
              <a:rPr lang="en-US" dirty="0"/>
              <a:t>Pulmonary ventilation </a:t>
            </a:r>
          </a:p>
          <a:p>
            <a:pPr marL="628650" lvl="1" indent="-171450">
              <a:buFont typeface="Arial" panose="020B0604020202020204" pitchFamily="34" charset="0"/>
              <a:buChar char="•"/>
              <a:defRPr/>
            </a:pPr>
            <a:r>
              <a:rPr lang="en-US" dirty="0"/>
              <a:t>Oxygenation </a:t>
            </a:r>
          </a:p>
          <a:p>
            <a:pPr marL="628650" lvl="1" indent="-171450">
              <a:buFont typeface="Arial" panose="020B0604020202020204" pitchFamily="34" charset="0"/>
              <a:buChar char="•"/>
              <a:defRPr/>
            </a:pPr>
            <a:r>
              <a:rPr lang="en-US" dirty="0"/>
              <a:t>Respiration </a:t>
            </a:r>
          </a:p>
          <a:p>
            <a:pPr marL="1085850" lvl="2" indent="-171450">
              <a:buFont typeface="Arial" panose="020B0604020202020204" pitchFamily="34" charset="0"/>
              <a:buChar char="•"/>
              <a:defRPr/>
            </a:pPr>
            <a:r>
              <a:rPr lang="en-US" dirty="0"/>
              <a:t>External</a:t>
            </a:r>
          </a:p>
          <a:p>
            <a:pPr marL="1085850" lvl="2" indent="-171450">
              <a:buFont typeface="Arial" panose="020B0604020202020204" pitchFamily="34" charset="0"/>
              <a:buChar char="•"/>
              <a:defRPr/>
            </a:pPr>
            <a:r>
              <a:rPr lang="en-US" dirty="0"/>
              <a:t>Internal </a:t>
            </a:r>
          </a:p>
          <a:p>
            <a:pPr marL="1085850" lvl="2" indent="-171450">
              <a:buFont typeface="Arial" panose="020B0604020202020204" pitchFamily="34" charset="0"/>
              <a:buChar char="•"/>
              <a:defRPr/>
            </a:pPr>
            <a:r>
              <a:rPr lang="en-US" dirty="0"/>
              <a:t>Cellular </a:t>
            </a:r>
          </a:p>
          <a:p>
            <a:pPr>
              <a:defRPr/>
            </a:pPr>
            <a:endParaRPr lang="en-US" dirty="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FEBFD8B-C0EE-E24E-8068-71F69530C881}" type="slidenum">
              <a:rPr lang="en-US" altLang="en-US" sz="1200"/>
              <a:pPr/>
              <a:t>4</a:t>
            </a:fld>
            <a:endParaRPr lang="en-US" altLang="en-US" sz="1200" dirty="0"/>
          </a:p>
        </p:txBody>
      </p:sp>
    </p:spTree>
    <p:extLst>
      <p:ext uri="{BB962C8B-B14F-4D97-AF65-F5344CB8AC3E}">
        <p14:creationId xmlns:p14="http://schemas.microsoft.com/office/powerpoint/2010/main" val="639907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Regulation of ventilation involves a complex series of receptors and feedback loops that sense gas concentrations in the body fluids and send messages to the respiratory center in the brain to adjust the rate and depth of ventilation. </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The body’s need for oxygen is constantly changing.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Failure to meet this need may result in hypoxia</a:t>
            </a:r>
            <a:r>
              <a:rPr lang="en-US" sz="1200" kern="1200" dirty="0">
                <a:solidFill>
                  <a:schemeClr val="tx1"/>
                </a:solidFill>
                <a:effectLst/>
                <a:latin typeface="Times New Roman" pitchFamily="18" charset="0"/>
                <a:ea typeface="+mn-ea"/>
                <a:cs typeface="+mn-cs"/>
              </a:rPr>
              <a:t>, a condition in which the tissues and cells of the body to not get enough oxygen.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If not corrected, patients may die quickly.</a:t>
            </a:r>
            <a:endParaRPr lang="en-IN" altLang="en-US" dirty="0">
              <a:latin typeface="Times New Roman" charset="0"/>
            </a:endParaRPr>
          </a:p>
          <a:p>
            <a:r>
              <a:rPr lang="en-US" sz="1200" kern="1200" dirty="0">
                <a:solidFill>
                  <a:schemeClr val="tx1"/>
                </a:solidFill>
                <a:effectLst/>
                <a:latin typeface="Times New Roman" pitchFamily="18" charset="0"/>
                <a:ea typeface="+mn-ea"/>
                <a:cs typeface="+mn-cs"/>
              </a:rPr>
              <a:t> 5. Hypoxic drive</a:t>
            </a:r>
          </a:p>
          <a:p>
            <a:r>
              <a:rPr lang="en-US" sz="1200" kern="1200" dirty="0">
                <a:solidFill>
                  <a:schemeClr val="tx1"/>
                </a:solidFill>
                <a:effectLst/>
                <a:latin typeface="Times New Roman" pitchFamily="18" charset="0"/>
                <a:ea typeface="+mn-ea"/>
                <a:cs typeface="+mn-cs"/>
              </a:rPr>
              <a:t> 	a. Differs from the primary control of breathing in that it uses levels of oxygen to control breathing.</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Typically seen in patients with end-stage COPD.</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Some believe that administering high levels of oxygen will increase the amount of oxygen dissolved in the plasma and negatively affect the body’s drive to breathe.</a:t>
            </a:r>
            <a:r>
              <a:rPr lang="en-US" altLang="en-US" dirty="0">
                <a:latin typeface="Times New Roman" charset="0"/>
              </a:rPr>
              <a:t>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3DA0BC5-C548-F849-A1C6-E0EBF529BE5D}" type="slidenum">
              <a:rPr lang="en-US" altLang="en-US" sz="1200"/>
              <a:pPr/>
              <a:t>31</a:t>
            </a:fld>
            <a:endParaRPr lang="en-US" altLang="en-US" sz="1200"/>
          </a:p>
        </p:txBody>
      </p:sp>
    </p:spTree>
    <p:extLst>
      <p:ext uri="{BB962C8B-B14F-4D97-AF65-F5344CB8AC3E}">
        <p14:creationId xmlns:p14="http://schemas.microsoft.com/office/powerpoint/2010/main" val="263937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Oxygenation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The process of loading oxygen molecules onto hemoglobin molecules in the bloodstream</a:t>
            </a:r>
            <a:endParaRPr lang="en-IN" altLang="en-US" dirty="0">
              <a:latin typeface="Times New Roman" charset="0"/>
            </a:endParaRPr>
          </a:p>
          <a:p>
            <a:r>
              <a:rPr lang="en-IN" altLang="en-US" dirty="0">
                <a:latin typeface="Times New Roman" charset="0"/>
              </a:rPr>
              <a:t> 	</a:t>
            </a:r>
            <a:r>
              <a:rPr lang="en-US" altLang="en-US" dirty="0">
                <a:latin typeface="Times New Roman" charset="0"/>
              </a:rPr>
              <a:t>2. Required for internal respiration to take place</a:t>
            </a:r>
            <a:endParaRPr lang="en-IN" altLang="en-US" dirty="0">
              <a:latin typeface="Times New Roman" charset="0"/>
            </a:endParaRPr>
          </a:p>
          <a:p>
            <a:r>
              <a:rPr lang="en-IN" altLang="en-US" dirty="0">
                <a:latin typeface="Times New Roman" charset="0"/>
              </a:rPr>
              <a:t> 		</a:t>
            </a:r>
            <a:r>
              <a:rPr lang="en-US" altLang="en-US" dirty="0">
                <a:latin typeface="Times New Roman" charset="0"/>
              </a:rPr>
              <a:t>a. Oxygenation does not guarantee that internal respiration is taking place. </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Ventilation without oxygenation can occur, in places where oxygen levels in the breathing air have been depleted, such as in mines or confined spaces, or high altitudes.</a:t>
            </a:r>
            <a:endParaRPr lang="en-IN" altLang="en-US" dirty="0">
              <a:latin typeface="Times New Roman" charset="0"/>
            </a:endParaRPr>
          </a:p>
          <a:p>
            <a:endParaRPr lang="en-US" altLang="en-US" dirty="0">
              <a:latin typeface="Times New Roman"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0D2DA88-0AC1-6A43-9CBE-F1C30EB5183B}" type="slidenum">
              <a:rPr lang="en-US" altLang="en-US" sz="1200"/>
              <a:pPr/>
              <a:t>32</a:t>
            </a:fld>
            <a:endParaRPr lang="en-US" altLang="en-US" sz="1200"/>
          </a:p>
        </p:txBody>
      </p:sp>
    </p:spTree>
    <p:extLst>
      <p:ext uri="{BB962C8B-B14F-4D97-AF65-F5344CB8AC3E}">
        <p14:creationId xmlns:p14="http://schemas.microsoft.com/office/powerpoint/2010/main" val="1451176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Respiration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The actual exchange of oxygen and carbon dioxide in the alveoli and in tissues of the body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Cells take energy from nutrients through a series of chemical processes known as metabolism (cellular respiration).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Each cell combines nutrients and oxygen, producing energy and waste products (mainly water and carbon dioxide).</a:t>
            </a:r>
            <a:endParaRPr lang="en-IN" altLang="en-US" dirty="0">
              <a:latin typeface="Times New Roman" charset="0"/>
            </a:endParaRPr>
          </a:p>
          <a:p>
            <a:endParaRPr lang="en-US" altLang="en-US" dirty="0">
              <a:latin typeface="Times New Roman" charset="0"/>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95CDF1F-6791-B149-AF72-62366C6D0606}" type="slidenum">
              <a:rPr lang="en-US" altLang="en-US" sz="1200"/>
              <a:pPr/>
              <a:t>33</a:t>
            </a:fld>
            <a:endParaRPr lang="en-US" altLang="en-US" sz="1200"/>
          </a:p>
        </p:txBody>
      </p:sp>
    </p:spTree>
    <p:extLst>
      <p:ext uri="{BB962C8B-B14F-4D97-AF65-F5344CB8AC3E}">
        <p14:creationId xmlns:p14="http://schemas.microsoft.com/office/powerpoint/2010/main" val="945000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sz="1200" b="0" kern="1200" dirty="0">
                <a:solidFill>
                  <a:schemeClr val="tx1"/>
                </a:solidFill>
                <a:effectLst/>
                <a:latin typeface="Times New Roman" pitchFamily="18" charset="0"/>
                <a:ea typeface="+mn-ea"/>
                <a:cs typeface="+mn-cs"/>
              </a:rPr>
              <a:t>F. External respiration (pulmonary respiration)</a:t>
            </a:r>
          </a:p>
          <a:p>
            <a:r>
              <a:rPr lang="en-US" sz="1200" kern="1200" dirty="0">
                <a:solidFill>
                  <a:schemeClr val="tx1"/>
                </a:solidFill>
                <a:effectLst/>
                <a:latin typeface="Times New Roman" pitchFamily="18" charset="0"/>
                <a:ea typeface="+mn-ea"/>
                <a:cs typeface="+mn-cs"/>
              </a:rPr>
              <a:t> 	1. The process of breathing fresh air into the respiratory system and exchanging oxygen and carbon dioxide between the alveoli and the blood in the pulmonary capillaries. </a:t>
            </a:r>
          </a:p>
          <a:p>
            <a:r>
              <a:rPr lang="en-US" sz="1200" kern="1200" dirty="0">
                <a:solidFill>
                  <a:schemeClr val="tx1"/>
                </a:solidFill>
                <a:effectLst/>
                <a:latin typeface="Times New Roman" pitchFamily="18" charset="0"/>
                <a:ea typeface="+mn-ea"/>
                <a:cs typeface="+mn-cs"/>
              </a:rPr>
              <a:t> 	2. Surfactant reduces surface tension within the alveoli and keeps them expanded, making it easier for gas exchange to occur.</a:t>
            </a:r>
          </a:p>
          <a:p>
            <a:endParaRPr lang="en-US" altLang="en-US" dirty="0">
              <a:latin typeface="Times New Roman" charset="0"/>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D983B1D-19D3-9C47-9A9C-D332BE8C5DFE}" type="slidenum">
              <a:rPr lang="en-US" altLang="en-US" sz="1200"/>
              <a:pPr/>
              <a:t>34</a:t>
            </a:fld>
            <a:endParaRPr lang="en-US" altLang="en-US" sz="1200"/>
          </a:p>
        </p:txBody>
      </p:sp>
    </p:spTree>
    <p:extLst>
      <p:ext uri="{BB962C8B-B14F-4D97-AF65-F5344CB8AC3E}">
        <p14:creationId xmlns:p14="http://schemas.microsoft.com/office/powerpoint/2010/main" val="198938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G. Internal respiration</a:t>
            </a:r>
            <a:endParaRPr lang="en-IN" altLang="en-US" dirty="0">
              <a:latin typeface="Times New Roman" charset="0"/>
            </a:endParaRPr>
          </a:p>
          <a:p>
            <a:r>
              <a:rPr lang="en-IN" sz="1200" kern="1200" dirty="0">
                <a:solidFill>
                  <a:schemeClr val="tx1"/>
                </a:solidFill>
                <a:effectLst/>
                <a:latin typeface="Times New Roman" charset="0"/>
                <a:ea typeface="+mn-ea"/>
                <a:cs typeface="+mn-cs"/>
              </a:rPr>
              <a:t> 	</a:t>
            </a:r>
            <a:r>
              <a:rPr lang="en-US" sz="1200" kern="1200" dirty="0">
                <a:solidFill>
                  <a:schemeClr val="tx1"/>
                </a:solidFill>
                <a:effectLst/>
                <a:latin typeface="Times New Roman" pitchFamily="18" charset="0"/>
                <a:ea typeface="+mn-ea"/>
                <a:cs typeface="+mn-cs"/>
              </a:rPr>
              <a:t>1. Exchange of oxygen and carbon dioxide between the systemic circulatory system and the cells of the body</a:t>
            </a:r>
          </a:p>
          <a:p>
            <a:r>
              <a:rPr lang="en-US" sz="1200" kern="1200" dirty="0">
                <a:solidFill>
                  <a:schemeClr val="tx1"/>
                </a:solidFill>
                <a:effectLst/>
                <a:latin typeface="Times New Roman" pitchFamily="18" charset="0"/>
                <a:ea typeface="+mn-ea"/>
                <a:cs typeface="+mn-cs"/>
              </a:rPr>
              <a:t> 		a. Oxygen passes from blood in the capillaries to tissue cells.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Carbon dioxide and cell wastes pass from the cells into the capillaries, where they are then transported via the venous system back to the lungs.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All cells need a constant supply of oxygen to survive.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When there is adequate oxygen, cells convert glucose into energy through aerobic metabolism.</a:t>
            </a:r>
          </a:p>
          <a:p>
            <a:r>
              <a:rPr lang="en-US" sz="1200" kern="1200" dirty="0">
                <a:solidFill>
                  <a:schemeClr val="tx1"/>
                </a:solidFill>
                <a:effectLst/>
                <a:latin typeface="Times New Roman" pitchFamily="18" charset="0"/>
                <a:ea typeface="+mn-ea"/>
                <a:cs typeface="+mn-cs"/>
              </a:rPr>
              <a:t> 		e. Without adequate oxygen, anaerobic metabolism takes place, which cannot meet the metabolic demands of the cell.</a:t>
            </a:r>
          </a:p>
          <a:p>
            <a:endParaRPr lang="en-US" altLang="en-US" dirty="0">
              <a:latin typeface="Times New Roman" charset="0"/>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43D4DFA-5F5F-4A42-9586-2D9BFE4A4EAD}" type="slidenum">
              <a:rPr lang="en-US" altLang="en-US" sz="1200"/>
              <a:pPr/>
              <a:t>35</a:t>
            </a:fld>
            <a:endParaRPr lang="en-US" altLang="en-US" sz="1200"/>
          </a:p>
        </p:txBody>
      </p:sp>
    </p:spTree>
    <p:extLst>
      <p:ext uri="{BB962C8B-B14F-4D97-AF65-F5344CB8AC3E}">
        <p14:creationId xmlns:p14="http://schemas.microsoft.com/office/powerpoint/2010/main" val="1341432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IV. Pathophysiology of Respiration</a:t>
            </a:r>
            <a:endParaRPr lang="en-IN" altLang="en-US" dirty="0">
              <a:latin typeface="Times New Roman" charset="0"/>
            </a:endParaRPr>
          </a:p>
          <a:p>
            <a:r>
              <a:rPr lang="en-US" altLang="en-US" dirty="0">
                <a:latin typeface="Times New Roman" charset="0"/>
              </a:rPr>
              <a:t>A. Factors in the nervous system</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Chemoreceptors monitor levels of oxygen, carbon dioxide, hydrogen ions, and the pH of cerebrospinal fluid and provide feedback to the respiratory centers.</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2. When serum carbon dioxide or hydrogen ions levels increase, chemoreceptors stimulate the medulla to increase the respiratory rate.</a:t>
            </a:r>
          </a:p>
          <a:p>
            <a:r>
              <a:rPr lang="en-US" sz="1200" kern="1200" dirty="0">
                <a:solidFill>
                  <a:schemeClr val="tx1"/>
                </a:solidFill>
                <a:effectLst/>
                <a:latin typeface="Times New Roman" pitchFamily="18" charset="0"/>
                <a:ea typeface="+mn-ea"/>
                <a:cs typeface="+mn-cs"/>
              </a:rPr>
              <a:t> 	3. Stimulation from the pons affects the rate and depth of respirations. </a:t>
            </a:r>
          </a:p>
          <a:p>
            <a:endParaRPr lang="en-US" altLang="en-US" dirty="0">
              <a:latin typeface="Times New Roman" charset="0"/>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210C458-755A-EF4F-9572-78C1D946D81E}" type="slidenum">
              <a:rPr lang="en-US" altLang="en-US" sz="1200"/>
              <a:pPr/>
              <a:t>36</a:t>
            </a:fld>
            <a:endParaRPr lang="en-US" altLang="en-US" sz="1200"/>
          </a:p>
        </p:txBody>
      </p:sp>
    </p:spTree>
    <p:extLst>
      <p:ext uri="{BB962C8B-B14F-4D97-AF65-F5344CB8AC3E}">
        <p14:creationId xmlns:p14="http://schemas.microsoft.com/office/powerpoint/2010/main" val="1989933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Ventilation/perfusion ratio and mismatch</a:t>
            </a:r>
            <a:endParaRPr lang="en-IN" altLang="en-US" b="1" dirty="0">
              <a:latin typeface="Times New Roman" charset="0"/>
            </a:endParaRPr>
          </a:p>
          <a:p>
            <a:r>
              <a:rPr lang="en-IN" sz="1200" kern="1200" dirty="0">
                <a:solidFill>
                  <a:schemeClr val="tx1"/>
                </a:solidFill>
                <a:effectLst/>
                <a:latin typeface="Times New Roman" charset="0"/>
                <a:ea typeface="+mn-ea"/>
                <a:cs typeface="+mn-cs"/>
              </a:rPr>
              <a:t> 	</a:t>
            </a:r>
            <a:r>
              <a:rPr lang="en-US" sz="1200" kern="1200" dirty="0">
                <a:solidFill>
                  <a:schemeClr val="tx1"/>
                </a:solidFill>
                <a:effectLst/>
                <a:latin typeface="Times New Roman" pitchFamily="18" charset="0"/>
                <a:ea typeface="+mn-ea"/>
                <a:cs typeface="+mn-cs"/>
              </a:rPr>
              <a:t>1. Ventilation and perfusion must be directed to the same place at the same time.</a:t>
            </a:r>
          </a:p>
          <a:p>
            <a:r>
              <a:rPr lang="en-US" sz="1200" kern="1200" dirty="0">
                <a:solidFill>
                  <a:schemeClr val="tx1"/>
                </a:solidFill>
                <a:effectLst/>
                <a:latin typeface="Times New Roman" pitchFamily="18" charset="0"/>
                <a:ea typeface="+mn-ea"/>
                <a:cs typeface="+mn-cs"/>
              </a:rPr>
              <a:t> 	2. Failure to match ventilation and perfusion is the cause of most abnormalities of oxygen and carbon dioxide exchange.</a:t>
            </a:r>
          </a:p>
          <a:p>
            <a:endParaRPr lang="en-US" altLang="en-US" dirty="0">
              <a:latin typeface="Times New Roman" charset="0"/>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AF24F2E-9A8D-6241-BE01-EEF439AA3079}" type="slidenum">
              <a:rPr lang="en-US" altLang="en-US" sz="1200"/>
              <a:pPr/>
              <a:t>37</a:t>
            </a:fld>
            <a:endParaRPr lang="en-US" altLang="en-US" sz="1200"/>
          </a:p>
        </p:txBody>
      </p:sp>
    </p:spTree>
    <p:extLst>
      <p:ext uri="{BB962C8B-B14F-4D97-AF65-F5344CB8AC3E}">
        <p14:creationId xmlns:p14="http://schemas.microsoft.com/office/powerpoint/2010/main" val="2041415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sz="1200" kern="1200" dirty="0">
                <a:solidFill>
                  <a:schemeClr val="tx1"/>
                </a:solidFill>
                <a:effectLst/>
                <a:latin typeface="Times New Roman" pitchFamily="18" charset="0"/>
                <a:ea typeface="+mn-ea"/>
                <a:cs typeface="+mn-cs"/>
              </a:rPr>
              <a:t>a. When ventilation is compromised but perfusion continues, blood passes over some alveolar membranes without gas exchange taking place. </a:t>
            </a:r>
          </a:p>
          <a:p>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This results in a lack of oxygen diffusing across the membrane and into blood circulation. </a:t>
            </a:r>
          </a:p>
          <a:p>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Carbon dioxide is not able to diffuse across the membrane into the lungs and, therefore, recirculates within the bloodstream. </a:t>
            </a:r>
          </a:p>
          <a:p>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When perfusion across the alveolar membrane is disrupted optimal exchange of gases is prevented.</a:t>
            </a:r>
          </a:p>
          <a:p>
            <a:endParaRPr lang="en-US" altLang="en-US" dirty="0">
              <a:latin typeface="Times New Roman" charset="0"/>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9E27E5E-DF8A-0F42-AE9E-FB5BDF6B83C1}" type="slidenum">
              <a:rPr lang="en-US" altLang="en-US" sz="1200"/>
              <a:pPr/>
              <a:t>38</a:t>
            </a:fld>
            <a:endParaRPr lang="en-US" altLang="en-US" sz="1200"/>
          </a:p>
        </p:txBody>
      </p:sp>
    </p:spTree>
    <p:extLst>
      <p:ext uri="{BB962C8B-B14F-4D97-AF65-F5344CB8AC3E}">
        <p14:creationId xmlns:p14="http://schemas.microsoft.com/office/powerpoint/2010/main" val="1873278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Factors affecting pulmonary ventilation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Intrinsic factors that can cause airway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Infections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Allergic reactions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Unresponsiveness (</a:t>
            </a:r>
            <a:r>
              <a:rPr lang="en-US" altLang="en-US" dirty="0" err="1">
                <a:latin typeface="Times New Roman" charset="0"/>
              </a:rPr>
              <a:t>eg</a:t>
            </a:r>
            <a:r>
              <a:rPr lang="en-US" altLang="en-US" dirty="0">
                <a:latin typeface="Times New Roman" charset="0"/>
              </a:rPr>
              <a:t>, tongue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2. Extrinsic factors that can cause airway obstruction: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Trauma</a:t>
            </a:r>
            <a:endParaRPr lang="en-IN" altLang="en-US" dirty="0">
              <a:latin typeface="Times New Roman" charset="0"/>
            </a:endParaRPr>
          </a:p>
          <a:p>
            <a:r>
              <a:rPr lang="en-US" altLang="en-US" dirty="0">
                <a:latin typeface="Times New Roman" charset="0"/>
              </a:rPr>
              <a:t>		</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495FD99-5D8C-C749-A228-7FB077B3C4AF}" type="slidenum">
              <a:rPr lang="en-US" altLang="en-US" sz="1200"/>
              <a:pPr/>
              <a:t>39</a:t>
            </a:fld>
            <a:endParaRPr lang="en-US" altLang="en-US" sz="1200"/>
          </a:p>
        </p:txBody>
      </p:sp>
    </p:spTree>
    <p:extLst>
      <p:ext uri="{BB962C8B-B14F-4D97-AF65-F5344CB8AC3E}">
        <p14:creationId xmlns:p14="http://schemas.microsoft.com/office/powerpoint/2010/main" val="2078828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Factors affecting respiration </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External factors, such as atmospheric pressure and the partial pressure of oxygen in the ambient environment</a:t>
            </a:r>
            <a:endParaRPr lang="en-IN" altLang="en-US" dirty="0">
              <a:latin typeface="Times New Roman" charset="0"/>
            </a:endParaRPr>
          </a:p>
          <a:p>
            <a:r>
              <a:rPr lang="en-IN" altLang="en-US" dirty="0">
                <a:latin typeface="Times New Roman" charset="0"/>
              </a:rPr>
              <a:t> 	</a:t>
            </a:r>
            <a:r>
              <a:rPr lang="en-US" altLang="en-US" dirty="0">
                <a:latin typeface="Times New Roman" charset="0"/>
              </a:rPr>
              <a:t>2. Internal factors, such as conditions that reduce the surface area for gas exchange and consequently decrease the body’s oxygen supply, leading to inadequate tissue perfusion (</a:t>
            </a:r>
            <a:r>
              <a:rPr lang="en-US" altLang="en-US" dirty="0" err="1">
                <a:latin typeface="Times New Roman" charset="0"/>
              </a:rPr>
              <a:t>eg</a:t>
            </a:r>
            <a:r>
              <a:rPr lang="en-US" altLang="en-US" dirty="0">
                <a:latin typeface="Times New Roman" charset="0"/>
              </a:rPr>
              <a:t>, pneumonia, pulmonary edema, and COPD/emphysema)</a:t>
            </a:r>
            <a:endParaRPr lang="en-IN" altLang="en-US" dirty="0">
              <a:latin typeface="Times New Roman" charset="0"/>
            </a:endParaRPr>
          </a:p>
          <a:p>
            <a:endParaRPr lang="en-US" altLang="en-US" dirty="0">
              <a:latin typeface="Times New Roman"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C4866B1-8AA1-1E40-BAEF-9350C12D455A}" type="slidenum">
              <a:rPr lang="en-US" altLang="en-US" sz="1200"/>
              <a:pPr/>
              <a:t>40</a:t>
            </a:fld>
            <a:endParaRPr lang="en-US" altLang="en-US" sz="1200"/>
          </a:p>
        </p:txBody>
      </p:sp>
    </p:spTree>
    <p:extLst>
      <p:ext uri="{BB962C8B-B14F-4D97-AF65-F5344CB8AC3E}">
        <p14:creationId xmlns:p14="http://schemas.microsoft.com/office/powerpoint/2010/main" val="146711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National EMS Education Standard Competencies </a:t>
            </a:r>
          </a:p>
          <a:p>
            <a:pPr>
              <a:defRPr/>
            </a:pPr>
            <a:endParaRPr lang="en-US" dirty="0"/>
          </a:p>
          <a:p>
            <a:pPr marL="171450" indent="-171450">
              <a:buFont typeface="Arial" panose="020B0604020202020204" pitchFamily="34" charset="0"/>
              <a:buChar char="•"/>
              <a:defRPr/>
            </a:pPr>
            <a:r>
              <a:rPr lang="en-US" dirty="0"/>
              <a:t>Assessment and management of adequate and inadequate respiration </a:t>
            </a:r>
          </a:p>
          <a:p>
            <a:pPr marL="171450" indent="-171450">
              <a:buFont typeface="Arial" panose="020B0604020202020204" pitchFamily="34" charset="0"/>
              <a:buChar char="•"/>
              <a:defRPr/>
            </a:pPr>
            <a:r>
              <a:rPr lang="en-US" dirty="0"/>
              <a:t>Supplemental oxygen therapy </a:t>
            </a:r>
          </a:p>
          <a:p>
            <a:pPr>
              <a:defRPr/>
            </a:pPr>
            <a:endParaRPr lang="en-US" dirty="0"/>
          </a:p>
          <a:p>
            <a:pPr>
              <a:defRPr/>
            </a:pPr>
            <a:endParaRPr lang="en-US" dirty="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D6D7641-582A-AB49-89A9-83DE05DB6DC3}" type="slidenum">
              <a:rPr lang="en-US" altLang="en-US" sz="1200"/>
              <a:pPr/>
              <a:t>5</a:t>
            </a:fld>
            <a:endParaRPr lang="en-US" altLang="en-US" sz="1200" dirty="0"/>
          </a:p>
        </p:txBody>
      </p:sp>
    </p:spTree>
    <p:extLst>
      <p:ext uri="{BB962C8B-B14F-4D97-AF65-F5344CB8AC3E}">
        <p14:creationId xmlns:p14="http://schemas.microsoft.com/office/powerpoint/2010/main" val="328777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Circulatory compromise</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Obstruction of blood flow to individual cells and tissue can be related to trauma emergencies: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Simple or tension pneumothorax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Open pneumothorax (sucking chest wound)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Hemothorax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Hemopneumothorax</a:t>
            </a:r>
            <a:endParaRPr lang="en-IN" altLang="en-US" dirty="0">
              <a:latin typeface="Times New Roman" charset="0"/>
            </a:endParaRPr>
          </a:p>
          <a:p>
            <a:endParaRPr lang="en-US" altLang="en-US" dirty="0">
              <a:latin typeface="Times New Roman" charset="0"/>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3117FC2-7167-7041-A319-42EB2CBCEE98}" type="slidenum">
              <a:rPr lang="en-US" altLang="en-US" sz="1200"/>
              <a:pPr/>
              <a:t>41</a:t>
            </a:fld>
            <a:endParaRPr lang="en-US" altLang="en-US" sz="1200"/>
          </a:p>
        </p:txBody>
      </p:sp>
    </p:spTree>
    <p:extLst>
      <p:ext uri="{BB962C8B-B14F-4D97-AF65-F5344CB8AC3E}">
        <p14:creationId xmlns:p14="http://schemas.microsoft.com/office/powerpoint/2010/main" val="360535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Other causes of circulatory compromise:</a:t>
            </a:r>
            <a:endParaRPr lang="en-IN" altLang="en-US" dirty="0">
              <a:latin typeface="Times New Roman" charset="0"/>
            </a:endParaRPr>
          </a:p>
          <a:p>
            <a:r>
              <a:rPr lang="en-IN" altLang="en-US" dirty="0">
                <a:latin typeface="Times New Roman" charset="0"/>
              </a:rPr>
              <a:t> 	</a:t>
            </a:r>
            <a:r>
              <a:rPr lang="en-US" altLang="en-US" dirty="0">
                <a:latin typeface="Times New Roman" charset="0"/>
              </a:rPr>
              <a:t>a. Blood loss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Anemia</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Hypovolemic shock</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Vasodilatory shock</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D18249F-8529-0646-865D-A95116A07362}" type="slidenum">
              <a:rPr lang="en-US" altLang="en-US" sz="1200"/>
              <a:pPr/>
              <a:t>42</a:t>
            </a:fld>
            <a:endParaRPr lang="en-US" altLang="en-US" sz="1200"/>
          </a:p>
        </p:txBody>
      </p:sp>
    </p:spTree>
    <p:extLst>
      <p:ext uri="{BB962C8B-B14F-4D97-AF65-F5344CB8AC3E}">
        <p14:creationId xmlns:p14="http://schemas.microsoft.com/office/powerpoint/2010/main" val="1476696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V. Patient Assessment</a:t>
            </a:r>
            <a:endParaRPr lang="en-IN" altLang="en-US" dirty="0">
              <a:latin typeface="Times New Roman" charset="0"/>
            </a:endParaRPr>
          </a:p>
          <a:p>
            <a:r>
              <a:rPr lang="en-US" sz="1200" b="0" kern="1200" dirty="0">
                <a:solidFill>
                  <a:schemeClr val="tx1"/>
                </a:solidFill>
                <a:effectLst/>
                <a:latin typeface="Times New Roman" pitchFamily="18" charset="0"/>
                <a:ea typeface="+mn-ea"/>
                <a:cs typeface="+mn-cs"/>
              </a:rPr>
              <a:t>A. Wear a mask and protective eyewear that includes eye shields whenever airway management involves suctioning or an aerosol-generating procedure (AGP).</a:t>
            </a:r>
          </a:p>
          <a:p>
            <a:r>
              <a:rPr lang="en-US" sz="1200" b="1" kern="1200" dirty="0">
                <a:solidFill>
                  <a:schemeClr val="tx1"/>
                </a:solidFill>
                <a:effectLst/>
                <a:latin typeface="Times New Roman" pitchFamily="18" charset="0"/>
                <a:ea typeface="+mn-ea"/>
                <a:cs typeface="+mn-cs"/>
              </a:rPr>
              <a:t> 	</a:t>
            </a:r>
            <a:r>
              <a:rPr lang="en-US" sz="1200" b="0" kern="1200" dirty="0">
                <a:solidFill>
                  <a:schemeClr val="tx1"/>
                </a:solidFill>
                <a:effectLst/>
                <a:latin typeface="Times New Roman" pitchFamily="18" charset="0"/>
                <a:ea typeface="+mn-ea"/>
                <a:cs typeface="+mn-cs"/>
              </a:rPr>
              <a:t>1. AGPs include CPR, nebulizer treatments, endotracheal intubation, and continuous positive airway pressure.</a:t>
            </a:r>
            <a:endParaRPr lang="en-US" sz="1200" b="1" kern="1200" dirty="0">
              <a:solidFill>
                <a:schemeClr val="tx1"/>
              </a:solidFill>
              <a:effectLst/>
              <a:latin typeface="Times New Roman" pitchFamily="18" charset="0"/>
              <a:ea typeface="+mn-ea"/>
              <a:cs typeface="+mn-cs"/>
            </a:endParaRPr>
          </a:p>
          <a:p>
            <a:endParaRPr lang="en-US" altLang="en-US" dirty="0">
              <a:latin typeface="Times New Roman" charset="0"/>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69C6FD2-8B7D-CE4D-B9B5-D6D25FC0C2E4}" type="slidenum">
              <a:rPr lang="en-US" altLang="en-US" sz="1200"/>
              <a:pPr/>
              <a:t>43</a:t>
            </a:fld>
            <a:endParaRPr lang="en-US" altLang="en-US" sz="1200"/>
          </a:p>
        </p:txBody>
      </p:sp>
    </p:spTree>
    <p:extLst>
      <p:ext uri="{BB962C8B-B14F-4D97-AF65-F5344CB8AC3E}">
        <p14:creationId xmlns:p14="http://schemas.microsoft.com/office/powerpoint/2010/main" val="368054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IN" altLang="en-US" dirty="0">
              <a:latin typeface="Times New Roman" charset="0"/>
            </a:endParaRPr>
          </a:p>
          <a:p>
            <a:r>
              <a:rPr lang="en-US" altLang="en-US" dirty="0">
                <a:latin typeface="Times New Roman" charset="0"/>
              </a:rPr>
              <a:t>B. Recognizing adequate breathing</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Signs of normal breathing for adults: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12–20 breaths/min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Regular pattern of inhalation and exhalation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Bilateral clear and equal lung sounds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Regular, equal chest rise and fall</a:t>
            </a:r>
            <a:endParaRPr lang="en-IN" altLang="en-US" dirty="0">
              <a:latin typeface="Times New Roman" charset="0"/>
            </a:endParaRPr>
          </a:p>
          <a:p>
            <a:r>
              <a:rPr lang="en-IN" altLang="en-US" dirty="0">
                <a:latin typeface="Times New Roman" charset="0"/>
              </a:rPr>
              <a:t> 		</a:t>
            </a:r>
            <a:r>
              <a:rPr lang="en-US" altLang="en-US" dirty="0">
                <a:latin typeface="Times New Roman" charset="0"/>
              </a:rPr>
              <a:t>e. Adequate depth (tidal volume)</a:t>
            </a:r>
            <a:endParaRPr lang="en-IN" altLang="en-US" dirty="0">
              <a:latin typeface="Times New Roman" charset="0"/>
            </a:endParaRPr>
          </a:p>
          <a:p>
            <a:endParaRPr lang="en-US" altLang="en-US" dirty="0">
              <a:latin typeface="Times New Roman" charset="0"/>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69C6FD2-8B7D-CE4D-B9B5-D6D25FC0C2E4}" type="slidenum">
              <a:rPr lang="en-US" altLang="en-US" sz="1200"/>
              <a:pPr/>
              <a:t>44</a:t>
            </a:fld>
            <a:endParaRPr lang="en-US" altLang="en-US" sz="1200"/>
          </a:p>
        </p:txBody>
      </p:sp>
    </p:spTree>
    <p:extLst>
      <p:ext uri="{BB962C8B-B14F-4D97-AF65-F5344CB8AC3E}">
        <p14:creationId xmlns:p14="http://schemas.microsoft.com/office/powerpoint/2010/main" val="3138769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Recognizing abnormal breathing</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Signs of abnormal breathing:</a:t>
            </a:r>
            <a:endParaRPr lang="en-IN" altLang="en-US" dirty="0">
              <a:latin typeface="Times New Roman" charset="0"/>
            </a:endParaRPr>
          </a:p>
          <a:p>
            <a:r>
              <a:rPr lang="en-IN" altLang="en-US" dirty="0">
                <a:latin typeface="Times New Roman" charset="0"/>
              </a:rPr>
              <a:t> 		</a:t>
            </a:r>
            <a:r>
              <a:rPr lang="en-US" altLang="en-US" dirty="0">
                <a:latin typeface="Times New Roman" charset="0"/>
              </a:rPr>
              <a:t>a. Fewer than 12 breaths/min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More than 20 breaths/min in the presence of shortness of breath (dyspnea)</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Irregular rhythm</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Diminished, absent, or noisy auscultated breath sounds</a:t>
            </a:r>
            <a:endParaRPr lang="en-IN" altLang="en-US" dirty="0">
              <a:latin typeface="Times New Roman" charset="0"/>
            </a:endParaRPr>
          </a:p>
          <a:p>
            <a:r>
              <a:rPr lang="en-IN" altLang="en-US" dirty="0">
                <a:latin typeface="Times New Roman" charset="0"/>
              </a:rPr>
              <a:t> 		</a:t>
            </a:r>
            <a:r>
              <a:rPr lang="en-US" altLang="en-US" dirty="0">
                <a:latin typeface="Times New Roman" charset="0"/>
              </a:rPr>
              <a:t>e. Reduced flow of expired air at nose and mouth</a:t>
            </a:r>
            <a:endParaRPr lang="en-IN" altLang="en-US" dirty="0">
              <a:latin typeface="Times New Roman" charset="0"/>
            </a:endParaRPr>
          </a:p>
          <a:p>
            <a:endParaRPr lang="en-US" altLang="en-US" dirty="0">
              <a:latin typeface="Times New Roman" charset="0"/>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66741C1-578C-E643-9E64-B0E4BADA4ECB}" type="slidenum">
              <a:rPr lang="en-US" altLang="en-US" sz="1200"/>
              <a:pPr/>
              <a:t>45</a:t>
            </a:fld>
            <a:endParaRPr lang="en-US" altLang="en-US" sz="1200"/>
          </a:p>
        </p:txBody>
      </p:sp>
    </p:spTree>
    <p:extLst>
      <p:ext uri="{BB962C8B-B14F-4D97-AF65-F5344CB8AC3E}">
        <p14:creationId xmlns:p14="http://schemas.microsoft.com/office/powerpoint/2010/main" val="1138926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f. Unequal or inadequate chest expansion, resulting in reduced tidal volume</a:t>
            </a:r>
            <a:endParaRPr lang="en-IN" altLang="en-US" dirty="0">
              <a:latin typeface="Times New Roman" charset="0"/>
            </a:endParaRPr>
          </a:p>
          <a:p>
            <a:r>
              <a:rPr lang="en-US" altLang="en-US" dirty="0">
                <a:latin typeface="Times New Roman" charset="0"/>
              </a:rPr>
              <a:t>g. Increased effort of breathing—use of accessory muscles</a:t>
            </a:r>
            <a:endParaRPr lang="en-IN" altLang="en-US" dirty="0">
              <a:latin typeface="Times New Roman" charset="0"/>
            </a:endParaRPr>
          </a:p>
          <a:p>
            <a:r>
              <a:rPr lang="en-US" altLang="en-US" dirty="0" err="1">
                <a:latin typeface="Times New Roman" charset="0"/>
              </a:rPr>
              <a:t>h.</a:t>
            </a:r>
            <a:r>
              <a:rPr lang="en-US" altLang="en-US" dirty="0">
                <a:latin typeface="Times New Roman" charset="0"/>
              </a:rPr>
              <a:t> Shallow depth (reduced tidal volume)</a:t>
            </a:r>
            <a:endParaRPr lang="en-IN" altLang="en-US" dirty="0">
              <a:latin typeface="Times New Roman" charset="0"/>
            </a:endParaRPr>
          </a:p>
          <a:p>
            <a:r>
              <a:rPr lang="en-US" altLang="en-US" dirty="0" err="1">
                <a:latin typeface="Times New Roman" charset="0"/>
              </a:rPr>
              <a:t>i.</a:t>
            </a:r>
            <a:r>
              <a:rPr lang="en-US" altLang="en-US" dirty="0">
                <a:latin typeface="Times New Roman" charset="0"/>
              </a:rPr>
              <a:t> Skin that is pale, cyanotic (blue), cool, or moist (clammy)</a:t>
            </a:r>
            <a:endParaRPr lang="en-IN" altLang="en-US" dirty="0">
              <a:latin typeface="Times New Roman" charset="0"/>
            </a:endParaRPr>
          </a:p>
          <a:p>
            <a:r>
              <a:rPr lang="en-US" altLang="en-US" dirty="0">
                <a:latin typeface="Times New Roman" charset="0"/>
              </a:rPr>
              <a:t>j. Skin pulling in around ribs or above clavicles during inspiration (retractions)</a:t>
            </a:r>
            <a:endParaRPr lang="en-IN" altLang="en-US" dirty="0">
              <a:latin typeface="Times New Roman" charset="0"/>
            </a:endParaRPr>
          </a:p>
          <a:p>
            <a:endParaRPr lang="en-US" altLang="en-US" dirty="0">
              <a:latin typeface="Times New Roman"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FB0009A-EF2A-F14B-A0F9-F39F7DA33B5F}" type="slidenum">
              <a:rPr lang="en-US" altLang="en-US" sz="1200"/>
              <a:pPr/>
              <a:t>46</a:t>
            </a:fld>
            <a:endParaRPr lang="en-US" altLang="en-US" sz="1200"/>
          </a:p>
        </p:txBody>
      </p:sp>
    </p:spTree>
    <p:extLst>
      <p:ext uri="{BB962C8B-B14F-4D97-AF65-F5344CB8AC3E}">
        <p14:creationId xmlns:p14="http://schemas.microsoft.com/office/powerpoint/2010/main" val="1422276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A patient may appear to be breathing after the heart has stopped.</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These occasional, gasping breaths are called agonal gasps.</a:t>
            </a:r>
            <a:endParaRPr lang="en-IN" altLang="en-US" dirty="0">
              <a:latin typeface="Times New Roman" charset="0"/>
            </a:endParaRPr>
          </a:p>
          <a:p>
            <a:r>
              <a:rPr lang="en-US" altLang="en-US" dirty="0">
                <a:latin typeface="Times New Roman" charset="0"/>
              </a:rPr>
              <a:t>3. Cheyne-Stokes respirations are often seen in patients with stroke or head injury.</a:t>
            </a:r>
            <a:endParaRPr lang="en-IN" altLang="en-US" dirty="0">
              <a:latin typeface="Times New Roman" charset="0"/>
            </a:endParaRPr>
          </a:p>
          <a:p>
            <a:r>
              <a:rPr lang="en-IN" altLang="en-US" dirty="0">
                <a:latin typeface="Times New Roman" charset="0"/>
              </a:rPr>
              <a:t> 	</a:t>
            </a:r>
            <a:r>
              <a:rPr lang="en-US" altLang="en-US" dirty="0">
                <a:latin typeface="Times New Roman" charset="0"/>
              </a:rPr>
              <a:t>a. Breathing with increasing rate and depth of respirations followed by apnea </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8D41E92-8562-3541-BC2E-868273A9466C}" type="slidenum">
              <a:rPr lang="en-US" altLang="en-US" sz="1200"/>
              <a:pPr/>
              <a:t>47</a:t>
            </a:fld>
            <a:endParaRPr lang="en-US" altLang="en-US" sz="1200"/>
          </a:p>
        </p:txBody>
      </p:sp>
    </p:spTree>
    <p:extLst>
      <p:ext uri="{BB962C8B-B14F-4D97-AF65-F5344CB8AC3E}">
        <p14:creationId xmlns:p14="http://schemas.microsoft.com/office/powerpoint/2010/main" val="552727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Ataxic respirations have an irregular or unidentifiable pattern and may follow serious head injuries.</a:t>
            </a:r>
            <a:endParaRPr lang="en-IN" altLang="en-US" dirty="0">
              <a:latin typeface="Times New Roman" charset="0"/>
            </a:endParaRPr>
          </a:p>
          <a:p>
            <a:r>
              <a:rPr lang="en-US" altLang="en-US" dirty="0">
                <a:latin typeface="Times New Roman" charset="0"/>
              </a:rPr>
              <a:t>5. Patients experiencing a metabolic or toxic disorder may display other abnormal respiratory patterns such as Kussmaul respirations.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Kussmaul respirations: deep, rapid respirations commonly seen in patients with metabolic acidosis</a:t>
            </a:r>
            <a:endParaRPr lang="en-IN" altLang="en-US" dirty="0">
              <a:latin typeface="Times New Roman" charset="0"/>
            </a:endParaRPr>
          </a:p>
          <a:p>
            <a:r>
              <a:rPr lang="en-US" altLang="en-US" dirty="0">
                <a:latin typeface="Times New Roman" charset="0"/>
              </a:rPr>
              <a:t>6. Patients with inadequate breathing need to be treated immediately.</a:t>
            </a:r>
            <a:endParaRPr lang="en-IN" altLang="en-US" dirty="0">
              <a:latin typeface="Times New Roman" charset="0"/>
            </a:endParaRPr>
          </a:p>
          <a:p>
            <a:endParaRPr lang="en-US" altLang="en-US" dirty="0">
              <a:latin typeface="Times New Roman" charset="0"/>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6F25ACF-6F28-3148-8AC7-DC8E3AFF6308}" type="slidenum">
              <a:rPr lang="en-US" altLang="en-US" sz="1200"/>
              <a:pPr/>
              <a:t>48</a:t>
            </a:fld>
            <a:endParaRPr lang="en-US" altLang="en-US" sz="1200"/>
          </a:p>
        </p:txBody>
      </p:sp>
    </p:spTree>
    <p:extLst>
      <p:ext uri="{BB962C8B-B14F-4D97-AF65-F5344CB8AC3E}">
        <p14:creationId xmlns:p14="http://schemas.microsoft.com/office/powerpoint/2010/main" val="1830016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 	7. Emergency medical care:</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Airway management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Supplemental oxygen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Ventilatory support</a:t>
            </a:r>
            <a:endParaRPr lang="en-IN" altLang="en-US" dirty="0">
              <a:latin typeface="Times New Roman" charset="0"/>
            </a:endParaRPr>
          </a:p>
          <a:p>
            <a:r>
              <a:rPr lang="en-US" altLang="en-US" dirty="0">
                <a:latin typeface="Times New Roman" charset="0"/>
              </a:rPr>
              <a:t>D. Assessment of respiration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Even though the patient may be ventilating appropriately, the actual exchange of oxygen and carbon dioxide at the tissue level may still be compromised by several factors:</a:t>
            </a:r>
            <a:endParaRPr lang="en-IN" altLang="en-US" dirty="0">
              <a:latin typeface="Times New Roman" charset="0"/>
            </a:endParaRPr>
          </a:p>
          <a:p>
            <a:r>
              <a:rPr lang="en-US" altLang="en-US" dirty="0">
                <a:latin typeface="Times New Roman" charset="0"/>
              </a:rPr>
              <a:t>		a. High altitudes</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b.</a:t>
            </a:r>
            <a:r>
              <a:rPr lang="en-US" altLang="en-US" dirty="0">
                <a:latin typeface="Times New Roman" charset="0"/>
              </a:rPr>
              <a:t> Poisonous gases, including carbon monoxide</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c.</a:t>
            </a:r>
            <a:r>
              <a:rPr lang="en-US" altLang="en-US" dirty="0">
                <a:latin typeface="Times New Roman" charset="0"/>
              </a:rPr>
              <a:t> Enclosed spaces</a:t>
            </a:r>
            <a:endParaRPr lang="en-IN" altLang="en-US" dirty="0">
              <a:latin typeface="Times New Roman" charset="0"/>
            </a:endParaRPr>
          </a:p>
          <a:p>
            <a:r>
              <a:rPr lang="en-IN" altLang="en-US" dirty="0">
                <a:latin typeface="Times New Roman" charset="0"/>
              </a:rPr>
              <a:t> 	</a:t>
            </a:r>
            <a:r>
              <a:rPr lang="en-US" altLang="en-US" dirty="0">
                <a:latin typeface="Times New Roman" charset="0"/>
              </a:rPr>
              <a:t>2. A patient’s level of consciousness and skin color are excellent indicators of respiration.</a:t>
            </a:r>
            <a:endParaRPr lang="en-IN" altLang="en-US" dirty="0">
              <a:latin typeface="Times New Roman" charset="0"/>
            </a:endParaRPr>
          </a:p>
          <a:p>
            <a:endParaRPr lang="en-US" altLang="en-US" dirty="0">
              <a:latin typeface="Times New Roman" charset="0"/>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46855B6-F5DA-574D-8DEE-BA76D657A786}" type="slidenum">
              <a:rPr lang="en-US" altLang="en-US" sz="1200"/>
              <a:pPr/>
              <a:t>49</a:t>
            </a:fld>
            <a:endParaRPr lang="en-US" altLang="en-US" sz="1200"/>
          </a:p>
        </p:txBody>
      </p:sp>
    </p:spTree>
    <p:extLst>
      <p:ext uri="{BB962C8B-B14F-4D97-AF65-F5344CB8AC3E}">
        <p14:creationId xmlns:p14="http://schemas.microsoft.com/office/powerpoint/2010/main" val="831531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Lecture Outline </a:t>
            </a:r>
          </a:p>
          <a:p>
            <a:pPr>
              <a:defRPr/>
            </a:pPr>
            <a:endParaRPr lang="en-US" altLang="en-US" dirty="0"/>
          </a:p>
          <a:p>
            <a:pPr>
              <a:defRPr/>
            </a:pPr>
            <a:r>
              <a:rPr lang="en-US" dirty="0"/>
              <a:t>3. When assessing patients, consider proper oxygenation, which can be assessed by pulse oximetry.</a:t>
            </a:r>
            <a:endParaRPr lang="en-IN" dirty="0"/>
          </a:p>
          <a:p>
            <a:pPr>
              <a:defRPr/>
            </a:pPr>
            <a:r>
              <a:rPr lang="en-US" dirty="0"/>
              <a:t>4. Oxygen saturation (Sp</a:t>
            </a:r>
            <a:r>
              <a:rPr lang="en-US" cap="small" dirty="0"/>
              <a:t>o</a:t>
            </a:r>
            <a:r>
              <a:rPr lang="en-US" baseline="-25000" dirty="0"/>
              <a:t>2</a:t>
            </a:r>
            <a:r>
              <a:rPr lang="en-US" dirty="0"/>
              <a:t>) is a measure of the percentage of hemoglobin molecules that are bound in arterial blood.</a:t>
            </a:r>
            <a:endParaRPr lang="en-IN" dirty="0"/>
          </a:p>
          <a:p>
            <a:pPr>
              <a:defRPr/>
            </a:pPr>
            <a:r>
              <a:rPr lang="en-IN" dirty="0"/>
              <a:t> 	</a:t>
            </a:r>
            <a:r>
              <a:rPr lang="en-US" dirty="0"/>
              <a:t>a. A pulse oximeter measures the percentage of hemoglobin saturation.</a:t>
            </a:r>
            <a:endParaRPr lang="en-IN" dirty="0"/>
          </a:p>
          <a:p>
            <a:pPr>
              <a:defRPr/>
            </a:pPr>
            <a:r>
              <a:rPr lang="en-IN" dirty="0"/>
              <a:t> 		</a:t>
            </a:r>
            <a:r>
              <a:rPr lang="en-US" dirty="0" err="1"/>
              <a:t>i.</a:t>
            </a:r>
            <a:r>
              <a:rPr lang="en-US" dirty="0"/>
              <a:t> Sp</a:t>
            </a:r>
            <a:r>
              <a:rPr lang="en-US" cap="small" dirty="0"/>
              <a:t>o</a:t>
            </a:r>
            <a:r>
              <a:rPr lang="en-US" baseline="-25000" dirty="0"/>
              <a:t>2</a:t>
            </a:r>
            <a:r>
              <a:rPr lang="en-US" dirty="0"/>
              <a:t> should be greater than 94% while breathing room air.</a:t>
            </a:r>
            <a:endParaRPr lang="en-IN" dirty="0"/>
          </a:p>
          <a:p>
            <a:r>
              <a:rPr lang="en-IN"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In conditions such as stroke or heart attack, oxygen is applied when the Sp</a:t>
            </a:r>
            <a:r>
              <a:rPr lang="en-US" sz="1200" kern="1200" cap="small" dirty="0">
                <a:solidFill>
                  <a:schemeClr val="tx1"/>
                </a:solidFill>
                <a:effectLst/>
                <a:latin typeface="Times New Roman" pitchFamily="18" charset="0"/>
                <a:ea typeface="+mn-ea"/>
                <a:cs typeface="+mn-cs"/>
              </a:rPr>
              <a:t>o</a:t>
            </a:r>
            <a:r>
              <a:rPr lang="en-US" sz="1200" kern="1200" baseline="-25000" dirty="0">
                <a:solidFill>
                  <a:schemeClr val="tx1"/>
                </a:solidFill>
                <a:effectLst/>
                <a:latin typeface="Times New Roman" pitchFamily="18" charset="0"/>
                <a:ea typeface="+mn-ea"/>
                <a:cs typeface="+mn-cs"/>
              </a:rPr>
              <a:t>2 </a:t>
            </a:r>
            <a:r>
              <a:rPr lang="en-US" sz="1200" kern="1200" dirty="0">
                <a:solidFill>
                  <a:schemeClr val="tx1"/>
                </a:solidFill>
                <a:effectLst/>
                <a:latin typeface="Times New Roman" pitchFamily="18" charset="0"/>
                <a:ea typeface="+mn-ea"/>
                <a:cs typeface="+mn-cs"/>
              </a:rPr>
              <a:t>is less than 94%.</a:t>
            </a:r>
          </a:p>
          <a:p>
            <a:r>
              <a:rPr lang="en-US" sz="1200" kern="1200" dirty="0">
                <a:solidFill>
                  <a:schemeClr val="tx1"/>
                </a:solidFill>
                <a:effectLst/>
                <a:latin typeface="Times New Roman" pitchFamily="18" charset="0"/>
                <a:ea typeface="+mn-ea"/>
                <a:cs typeface="+mn-cs"/>
              </a:rPr>
              <a:t>		 iii. Pulse oximeters can take as long as 60 seconds to reflect changes in a patient’s oxygenation status; the patient can develop respiratory insufficiency well before the pulse oximetry values begin to decline. </a:t>
            </a:r>
          </a:p>
          <a:p>
            <a:r>
              <a:rPr lang="en-US" sz="1200" kern="1200" dirty="0">
                <a:solidFill>
                  <a:schemeClr val="tx1"/>
                </a:solidFill>
                <a:effectLst/>
                <a:latin typeface="Times New Roman" pitchFamily="18" charset="0"/>
                <a:ea typeface="+mn-ea"/>
                <a:cs typeface="+mn-cs"/>
              </a:rPr>
              <a:t>		 iv. Pulse oximetry is considered a routine vital sign and can be used as part of any patient assessment (see </a:t>
            </a:r>
            <a:r>
              <a:rPr lang="en-US" sz="1200" b="1" kern="1200" dirty="0">
                <a:solidFill>
                  <a:schemeClr val="tx1"/>
                </a:solidFill>
                <a:effectLst/>
                <a:latin typeface="Times New Roman" pitchFamily="18" charset="0"/>
                <a:ea typeface="+mn-ea"/>
                <a:cs typeface="+mn-cs"/>
              </a:rPr>
              <a:t>Skill Drill 11-1</a:t>
            </a:r>
            <a:r>
              <a:rPr lang="en-US" sz="1200" kern="1200" dirty="0">
                <a:solidFill>
                  <a:schemeClr val="tx1"/>
                </a:solidFill>
                <a:effectLst/>
                <a:latin typeface="Times New Roman" pitchFamily="18" charset="0"/>
                <a:ea typeface="+mn-ea"/>
                <a:cs typeface="+mn-cs"/>
              </a:rPr>
              <a:t>).</a:t>
            </a:r>
          </a:p>
          <a:p>
            <a:pPr>
              <a:defRPr/>
            </a:pPr>
            <a:r>
              <a:rPr lang="en-US" dirty="0"/>
              <a:t>	</a:t>
            </a:r>
            <a:endParaRPr lang="en-US" altLang="en-US" dirty="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E4EB088-6545-C94E-974A-A61D84F71A74}" type="slidenum">
              <a:rPr lang="en-US" altLang="en-US" sz="1200"/>
              <a:pPr/>
              <a:t>50</a:t>
            </a:fld>
            <a:endParaRPr lang="en-US" altLang="en-US" sz="1200"/>
          </a:p>
        </p:txBody>
      </p:sp>
    </p:spTree>
    <p:extLst>
      <p:ext uri="{BB962C8B-B14F-4D97-AF65-F5344CB8AC3E}">
        <p14:creationId xmlns:p14="http://schemas.microsoft.com/office/powerpoint/2010/main" val="187638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National EMS Education Standard Competencies </a:t>
            </a:r>
          </a:p>
          <a:p>
            <a:pPr marL="0" indent="0">
              <a:buFont typeface="Arial" panose="020B0604020202020204" pitchFamily="34" charset="0"/>
              <a:buNone/>
            </a:pPr>
            <a:endParaRPr lang="en-US" altLang="en-US" dirty="0">
              <a:latin typeface="Times New Roman" charset="0"/>
            </a:endParaRPr>
          </a:p>
          <a:p>
            <a:pPr marL="171450" indent="-171450">
              <a:buFont typeface="Arial" panose="020B0604020202020204" pitchFamily="34" charset="0"/>
              <a:buChar char="•"/>
            </a:pPr>
            <a:r>
              <a:rPr lang="en-US" altLang="en-US" dirty="0">
                <a:latin typeface="Times New Roman" charset="0"/>
              </a:rPr>
              <a:t>Assessment and management of adequate and inadequate ventilation</a:t>
            </a:r>
          </a:p>
          <a:p>
            <a:pPr marL="171450" indent="-171450">
              <a:buFont typeface="Arial" panose="020B0604020202020204" pitchFamily="34" charset="0"/>
              <a:buChar char="•"/>
            </a:pPr>
            <a:r>
              <a:rPr lang="en-US" altLang="en-US" dirty="0">
                <a:latin typeface="Times New Roman" charset="0"/>
              </a:rPr>
              <a:t>Artificial ventilation</a:t>
            </a:r>
          </a:p>
          <a:p>
            <a:r>
              <a:rPr lang="en-US" altLang="en-US" dirty="0">
                <a:latin typeface="Times New Roman" charset="0"/>
              </a:rPr>
              <a:t>•   Minute ventilation </a:t>
            </a:r>
          </a:p>
          <a:p>
            <a:r>
              <a:rPr lang="en-US" altLang="en-US" dirty="0">
                <a:latin typeface="Times New Roman" charset="0"/>
              </a:rPr>
              <a:t>•   Alveolar ventilation </a:t>
            </a:r>
          </a:p>
          <a:p>
            <a:r>
              <a:rPr lang="en-US" altLang="en-US" dirty="0">
                <a:latin typeface="Times New Roman" charset="0"/>
              </a:rPr>
              <a:t>•   Effect of artificial ventilation on cardiac output</a:t>
            </a:r>
          </a:p>
          <a:p>
            <a:endParaRPr lang="en-US" altLang="en-US" dirty="0">
              <a:latin typeface="Times New Roman"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BE7A8CD-7E28-864E-8B09-FDA1E017C9D8}" type="slidenum">
              <a:rPr lang="en-US" altLang="en-US" sz="1200"/>
              <a:pPr/>
              <a:t>6</a:t>
            </a:fld>
            <a:endParaRPr lang="en-US" altLang="en-US" sz="1200" dirty="0"/>
          </a:p>
        </p:txBody>
      </p:sp>
    </p:spTree>
    <p:extLst>
      <p:ext uri="{BB962C8B-B14F-4D97-AF65-F5344CB8AC3E}">
        <p14:creationId xmlns:p14="http://schemas.microsoft.com/office/powerpoint/2010/main" val="292405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5. End-tidal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is the measurement of the maximal concentration of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at the end of an exhaled breath.</a:t>
            </a:r>
          </a:p>
          <a:p>
            <a:r>
              <a:rPr lang="en-US" sz="1200" kern="1200" dirty="0">
                <a:solidFill>
                  <a:schemeClr val="tx1"/>
                </a:solidFill>
                <a:effectLst/>
                <a:latin typeface="Times New Roman" pitchFamily="18" charset="0"/>
                <a:ea typeface="+mn-ea"/>
                <a:cs typeface="+mn-cs"/>
              </a:rPr>
              <a:t> 	a. A low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level could indicate: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Hyperventilation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Decreased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return to the lungs</a:t>
            </a:r>
          </a:p>
          <a:p>
            <a:r>
              <a:rPr lang="en-US" sz="1200" kern="1200" dirty="0">
                <a:solidFill>
                  <a:schemeClr val="tx1"/>
                </a:solidFill>
                <a:effectLst/>
                <a:latin typeface="Times New Roman" pitchFamily="18" charset="0"/>
                <a:ea typeface="+mn-ea"/>
                <a:cs typeface="+mn-cs"/>
              </a:rPr>
              <a:t>		 iii. Reduced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production at the cellular level</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A high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level may indicate:</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The patient retaining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secondary to ventilation inadequacy</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Apnea</a:t>
            </a:r>
          </a:p>
          <a:p>
            <a:endParaRPr lang="en-US" dirty="0"/>
          </a:p>
        </p:txBody>
      </p:sp>
      <p:sp>
        <p:nvSpPr>
          <p:cNvPr id="4" name="Slide Number Placeholder 3"/>
          <p:cNvSpPr>
            <a:spLocks noGrp="1"/>
          </p:cNvSpPr>
          <p:nvPr>
            <p:ph type="sldNum" sz="quarter" idx="5"/>
          </p:nvPr>
        </p:nvSpPr>
        <p:spPr/>
        <p:txBody>
          <a:bodyPr/>
          <a:lstStyle/>
          <a:p>
            <a:fld id="{88B65682-B40D-9544-A748-EF5A277A2D2E}" type="slidenum">
              <a:rPr lang="en-US" altLang="en-US" smtClean="0"/>
              <a:pPr/>
              <a:t>51</a:t>
            </a:fld>
            <a:endParaRPr lang="en-US" altLang="en-US"/>
          </a:p>
        </p:txBody>
      </p:sp>
    </p:spTree>
    <p:extLst>
      <p:ext uri="{BB962C8B-B14F-4D97-AF65-F5344CB8AC3E}">
        <p14:creationId xmlns:p14="http://schemas.microsoft.com/office/powerpoint/2010/main" val="1927308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6. End-tidal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is measured using capnometry and capnography devices</a:t>
            </a:r>
          </a:p>
          <a:p>
            <a:r>
              <a:rPr lang="en-US" sz="1200" kern="1200" dirty="0">
                <a:solidFill>
                  <a:schemeClr val="tx1"/>
                </a:solidFill>
                <a:effectLst/>
                <a:latin typeface="Times New Roman" pitchFamily="18" charset="0"/>
                <a:ea typeface="+mn-ea"/>
                <a:cs typeface="+mn-cs"/>
              </a:rPr>
              <a:t> 	a. Capnometry refers to use of a device that provides a digital numeric reading of the end-tidal CO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level.</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Capnography provides both a numeric reading and a graph, from breath to breath.</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Normal range is 35 to 45 mm Hg.</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Can be used in spontaneously breathing patients with an adequate airway using a special nasal cannula.</a:t>
            </a:r>
          </a:p>
          <a:p>
            <a:endParaRPr lang="en-US" dirty="0"/>
          </a:p>
        </p:txBody>
      </p:sp>
      <p:sp>
        <p:nvSpPr>
          <p:cNvPr id="4" name="Slide Number Placeholder 3"/>
          <p:cNvSpPr>
            <a:spLocks noGrp="1"/>
          </p:cNvSpPr>
          <p:nvPr>
            <p:ph type="sldNum" sz="quarter" idx="5"/>
          </p:nvPr>
        </p:nvSpPr>
        <p:spPr/>
        <p:txBody>
          <a:bodyPr/>
          <a:lstStyle/>
          <a:p>
            <a:fld id="{88B65682-B40D-9544-A748-EF5A277A2D2E}" type="slidenum">
              <a:rPr lang="en-US" altLang="en-US" smtClean="0"/>
              <a:pPr/>
              <a:t>52</a:t>
            </a:fld>
            <a:endParaRPr lang="en-US" altLang="en-US"/>
          </a:p>
        </p:txBody>
      </p:sp>
    </p:spTree>
    <p:extLst>
      <p:ext uri="{BB962C8B-B14F-4D97-AF65-F5344CB8AC3E}">
        <p14:creationId xmlns:p14="http://schemas.microsoft.com/office/powerpoint/2010/main" val="3523240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VI. Opening the Airway</a:t>
            </a:r>
            <a:endParaRPr lang="en-IN" altLang="en-US" dirty="0">
              <a:latin typeface="Times New Roman" charset="0"/>
            </a:endParaRPr>
          </a:p>
          <a:p>
            <a:r>
              <a:rPr lang="en-US" altLang="en-US" dirty="0">
                <a:latin typeface="Times New Roman" charset="0"/>
              </a:rPr>
              <a:t>A. Emergency medical care begins with ensuring an open airway.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Rapidly assess whether an unconscious patient has a patent airway and pulse and is breathing adequately.</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2. Position the patient in a supine position.</a:t>
            </a:r>
          </a:p>
          <a:p>
            <a:r>
              <a:rPr lang="en-US" sz="1200" kern="1200" dirty="0">
                <a:solidFill>
                  <a:schemeClr val="tx1"/>
                </a:solidFill>
                <a:effectLst/>
                <a:latin typeface="Times New Roman" pitchFamily="18" charset="0"/>
                <a:ea typeface="+mn-ea"/>
                <a:cs typeface="+mn-cs"/>
              </a:rPr>
              <a:t> 		a. Unconscious patients should be moved as a unit because of the potential for spinal injury (see </a:t>
            </a:r>
            <a:r>
              <a:rPr lang="en-US" sz="1200" b="1" kern="1200" dirty="0">
                <a:solidFill>
                  <a:schemeClr val="tx1"/>
                </a:solidFill>
                <a:effectLst/>
                <a:latin typeface="Times New Roman" pitchFamily="18" charset="0"/>
                <a:ea typeface="+mn-ea"/>
                <a:cs typeface="+mn-cs"/>
              </a:rPr>
              <a:t>Skill Drill 11-2</a:t>
            </a:r>
            <a:r>
              <a:rPr lang="en-US" sz="1200" kern="1200" dirty="0">
                <a:solidFill>
                  <a:schemeClr val="tx1"/>
                </a:solidFill>
                <a:effectLst/>
                <a:latin typeface="Times New Roman" pitchFamily="18" charset="0"/>
                <a:ea typeface="+mn-ea"/>
                <a:cs typeface="+mn-cs"/>
              </a:rPr>
              <a:t>).</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7EBEA65-DC19-2541-B7DC-43F77D71953D}" type="slidenum">
              <a:rPr lang="en-US" altLang="en-US" sz="1200"/>
              <a:pPr/>
              <a:t>53</a:t>
            </a:fld>
            <a:endParaRPr lang="en-US" altLang="en-US" sz="1200"/>
          </a:p>
        </p:txBody>
      </p:sp>
    </p:spTree>
    <p:extLst>
      <p:ext uri="{BB962C8B-B14F-4D97-AF65-F5344CB8AC3E}">
        <p14:creationId xmlns:p14="http://schemas.microsoft.com/office/powerpoint/2010/main" val="590800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In an unconscious patient, the most common airway obstruction is the patient’s tongue, which falls back into the throat when the muscles of the throat and tongue relax.</a:t>
            </a:r>
          </a:p>
          <a:p>
            <a:r>
              <a:rPr lang="en-US" altLang="en-US" dirty="0">
                <a:latin typeface="Times New Roman" charset="0"/>
              </a:rPr>
              <a:t>	</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B26F357-0E42-C548-B2AA-5C13242E011B}" type="slidenum">
              <a:rPr lang="en-US" altLang="en-US" sz="1200"/>
              <a:pPr/>
              <a:t>54</a:t>
            </a:fld>
            <a:endParaRPr lang="en-US" altLang="en-US" sz="1200"/>
          </a:p>
        </p:txBody>
      </p:sp>
    </p:spTree>
    <p:extLst>
      <p:ext uri="{BB962C8B-B14F-4D97-AF65-F5344CB8AC3E}">
        <p14:creationId xmlns:p14="http://schemas.microsoft.com/office/powerpoint/2010/main" val="1771305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Head tilt–chin lift maneuver</a:t>
            </a:r>
            <a:endParaRPr lang="en-IN" altLang="en-US" b="1" dirty="0">
              <a:latin typeface="Times New Roman" charset="0"/>
            </a:endParaRPr>
          </a:p>
          <a:p>
            <a:r>
              <a:rPr lang="en-US" altLang="en-US" dirty="0">
                <a:latin typeface="Times New Roman" charset="0"/>
              </a:rPr>
              <a:t>	1. Will open the airway in most patients</a:t>
            </a:r>
            <a:endParaRPr lang="en-IN" altLang="en-US" dirty="0">
              <a:latin typeface="Times New Roman" charset="0"/>
            </a:endParaRPr>
          </a:p>
          <a:p>
            <a:r>
              <a:rPr lang="en-US" altLang="en-US" dirty="0">
                <a:latin typeface="Times New Roman" charset="0"/>
              </a:rPr>
              <a:t>	2. For patients who have not sustained or are not suspected of having sustained spinal trauma, this simple maneuver is sometimes all that is needed for the patient to resume breathing.</a:t>
            </a:r>
            <a:endParaRPr lang="en-IN" altLang="en-US" dirty="0">
              <a:latin typeface="Times New Roman" charset="0"/>
            </a:endParaRPr>
          </a:p>
          <a:p>
            <a:endParaRPr lang="en-US" altLang="en-US" dirty="0">
              <a:latin typeface="Times New Roman"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EA81B3B-530F-8147-ADD6-3354E4F01C26}" type="slidenum">
              <a:rPr lang="en-US" altLang="en-US" sz="1200"/>
              <a:pPr/>
              <a:t>55</a:t>
            </a:fld>
            <a:endParaRPr lang="en-US" altLang="en-US" sz="1200"/>
          </a:p>
        </p:txBody>
      </p:sp>
    </p:spTree>
    <p:extLst>
      <p:ext uri="{BB962C8B-B14F-4D97-AF65-F5344CB8AC3E}">
        <p14:creationId xmlns:p14="http://schemas.microsoft.com/office/powerpoint/2010/main" val="122014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Follow these steps: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With the patient supine, position yourself beside the patient’s head.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Place the heel of one hand on the patient’s forehead and apply firm backward pressure with the palm.</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Place the fingertips of the other hand under the patient’s lower jaw.</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Lift the chin upward, with the entire lower jaw, helping to tilt the head back.</a:t>
            </a:r>
            <a:endParaRPr lang="en-IN" altLang="en-US" dirty="0">
              <a:latin typeface="Times New Roman" charset="0"/>
            </a:endParaRPr>
          </a:p>
          <a:p>
            <a:endParaRPr lang="en-US" altLang="en-US" dirty="0">
              <a:latin typeface="Times New Roman" charset="0"/>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371F1BA-D27A-BA4D-A846-8C4E22A0D8FB}" type="slidenum">
              <a:rPr lang="en-US" altLang="en-US" sz="1200"/>
              <a:pPr/>
              <a:t>56</a:t>
            </a:fld>
            <a:endParaRPr lang="en-US" altLang="en-US" sz="1200"/>
          </a:p>
        </p:txBody>
      </p:sp>
    </p:spTree>
    <p:extLst>
      <p:ext uri="{BB962C8B-B14F-4D97-AF65-F5344CB8AC3E}">
        <p14:creationId xmlns:p14="http://schemas.microsoft.com/office/powerpoint/2010/main" val="1992806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Jaw-thrust maneuver</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If you suspect a cervical spine injury, use the jaw-thrust maneuver.</a:t>
            </a:r>
            <a:endParaRPr lang="en-IN" altLang="en-US" dirty="0">
              <a:latin typeface="Times New Roman" charset="0"/>
            </a:endParaRPr>
          </a:p>
          <a:p>
            <a:r>
              <a:rPr lang="en-IN" altLang="en-US" dirty="0">
                <a:latin typeface="Times New Roman" charset="0"/>
              </a:rPr>
              <a:t> 	</a:t>
            </a:r>
            <a:r>
              <a:rPr lang="en-US" altLang="en-US" dirty="0">
                <a:latin typeface="Times New Roman" charset="0"/>
              </a:rPr>
              <a:t>2. Follow these steps: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Kneel above the patient’s head.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Place your fingers behind the angles of the lower jaw.</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Move the jaw upward.</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Use your thumbs to help position the lower jaw.</a:t>
            </a:r>
            <a:endParaRPr lang="en-IN" altLang="en-US" dirty="0">
              <a:latin typeface="Times New Roman" charset="0"/>
            </a:endParaRPr>
          </a:p>
          <a:p>
            <a:endParaRPr lang="en-US" altLang="en-US" dirty="0">
              <a:latin typeface="Times New Roman" charset="0"/>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87C2018-8B4D-214B-989A-8EFAA0EDE49F}" type="slidenum">
              <a:rPr lang="en-US" altLang="en-US" sz="1200"/>
              <a:pPr/>
              <a:t>57</a:t>
            </a:fld>
            <a:endParaRPr lang="en-US" altLang="en-US" sz="1200"/>
          </a:p>
        </p:txBody>
      </p:sp>
    </p:spTree>
    <p:extLst>
      <p:ext uri="{BB962C8B-B14F-4D97-AF65-F5344CB8AC3E}">
        <p14:creationId xmlns:p14="http://schemas.microsoft.com/office/powerpoint/2010/main" val="941752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Opening the mouth</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Even though you may have opened the airway with a head tilt–chin lift or jaw-thrust maneuver, the patient’s mouth may be closed. </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To open the mouth, place the tips of your index finger and thumb on the patient’s teeth.</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Open the mouth by pushing your thumb on the lower teeth and index finger on the upper teeth. </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The pushing motion will cause the index finger and the thumb to cross over each other, which is why this is called the cross-finger technique.</a:t>
            </a:r>
            <a:endParaRPr lang="en-IN" altLang="en-US" dirty="0">
              <a:latin typeface="Times New Roman" charset="0"/>
            </a:endParaRPr>
          </a:p>
          <a:p>
            <a:endParaRPr lang="en-US" altLang="en-US" dirty="0">
              <a:latin typeface="Times New Roman" charset="0"/>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445BCB7-6E17-AA42-92BF-C507AD337FD0}" type="slidenum">
              <a:rPr lang="en-US" altLang="en-US" sz="1200"/>
              <a:pPr/>
              <a:t>58</a:t>
            </a:fld>
            <a:endParaRPr lang="en-US" altLang="en-US" sz="1200"/>
          </a:p>
        </p:txBody>
      </p:sp>
    </p:spTree>
    <p:extLst>
      <p:ext uri="{BB962C8B-B14F-4D97-AF65-F5344CB8AC3E}">
        <p14:creationId xmlns:p14="http://schemas.microsoft.com/office/powerpoint/2010/main" val="1166041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photos on this slide demonstrate how to perform the jaw-thrust maneuver. A. Kneeling above the patient’s head, place your fingers behind the angles of the lower jaw, and move the jaw upward. Use your thumbs to help position the lower jaw. B. The completed maneuver should look like the second photo. </a:t>
            </a: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08D4834-86C1-BA46-AAE9-EF46C46FBDB8}" type="slidenum">
              <a:rPr lang="en-US" altLang="en-US" sz="1200"/>
              <a:pPr/>
              <a:t>59</a:t>
            </a:fld>
            <a:endParaRPr lang="en-US" altLang="en-US" sz="1200"/>
          </a:p>
        </p:txBody>
      </p:sp>
    </p:spTree>
    <p:extLst>
      <p:ext uri="{BB962C8B-B14F-4D97-AF65-F5344CB8AC3E}">
        <p14:creationId xmlns:p14="http://schemas.microsoft.com/office/powerpoint/2010/main" val="1877631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VII. Suctioning</a:t>
            </a:r>
          </a:p>
          <a:p>
            <a:r>
              <a:rPr lang="en-US" altLang="en-US" dirty="0">
                <a:latin typeface="Times New Roman" charset="0"/>
              </a:rPr>
              <a:t>A. You must keep the airway clear to ventilate the patient properly.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If the airway is not clear, you will force the fluids and secretions into the lungs resulting in aspiration.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2. If you hear gurgling, the patient needs suctioning.</a:t>
            </a:r>
            <a:endParaRPr lang="en-IN" altLang="en-US" dirty="0">
              <a:latin typeface="Times New Roman" charset="0"/>
            </a:endParaRPr>
          </a:p>
          <a:p>
            <a:r>
              <a:rPr lang="en-US" altLang="en-US" dirty="0">
                <a:latin typeface="Times New Roman" charset="0"/>
              </a:rPr>
              <a:t>B. Suctioning equipment</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Portable, hand-operated, and fixed (mounted) equipment is essential for resuscitation.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 portable suctioning unit must provide enough vacuum pressure and flow to allow you to suction the mouth and nose effectively.</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Hand-operated suctioning units with disposable chambers are reliable, effective, and relatively inexpensive.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A fixed suctioning unit should generate airflow of more than 40 L/min and a vacuum of more than 300 mm Hg when the tubing is clamped.</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6060A56-8891-3F46-92CD-596064A396CA}" type="slidenum">
              <a:rPr lang="en-US" altLang="en-US" sz="1200"/>
              <a:pPr/>
              <a:t>60</a:t>
            </a:fld>
            <a:endParaRPr lang="en-US" altLang="en-US" sz="1200"/>
          </a:p>
        </p:txBody>
      </p:sp>
    </p:spTree>
    <p:extLst>
      <p:ext uri="{BB962C8B-B14F-4D97-AF65-F5344CB8AC3E}">
        <p14:creationId xmlns:p14="http://schemas.microsoft.com/office/powerpoint/2010/main" val="8713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National EMS Education Standard Competencies </a:t>
            </a:r>
          </a:p>
          <a:p>
            <a:endParaRPr lang="en-US" altLang="en-US" dirty="0">
              <a:latin typeface="Times New Roman" charset="0"/>
            </a:endParaRPr>
          </a:p>
          <a:p>
            <a:r>
              <a:rPr lang="en-US" altLang="en-US" dirty="0">
                <a:latin typeface="Times New Roman" charset="0"/>
              </a:rPr>
              <a:t>Pathophysiology</a:t>
            </a:r>
          </a:p>
          <a:p>
            <a:pPr marL="171450" indent="-171450">
              <a:buFont typeface="Arial" panose="020B0604020202020204" pitchFamily="34" charset="0"/>
              <a:buChar char="•"/>
            </a:pPr>
            <a:r>
              <a:rPr lang="en-US" altLang="en-US" dirty="0">
                <a:latin typeface="Times New Roman" charset="0"/>
              </a:rPr>
              <a:t>Applies fundamental knowledge of the pathophysiology of respiration and perfusion to patient assessment and management.</a:t>
            </a:r>
          </a:p>
          <a:p>
            <a:endParaRPr lang="en-US" altLang="en-US" dirty="0">
              <a:latin typeface="Times New Roman"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0576C71-098F-5B4F-A666-5CA17FC40619}" type="slidenum">
              <a:rPr lang="en-US" altLang="en-US" sz="1200"/>
              <a:pPr/>
              <a:t>7</a:t>
            </a:fld>
            <a:endParaRPr lang="en-US" altLang="en-US" sz="1200" dirty="0"/>
          </a:p>
        </p:txBody>
      </p:sp>
    </p:spTree>
    <p:extLst>
      <p:ext uri="{BB962C8B-B14F-4D97-AF65-F5344CB8AC3E}">
        <p14:creationId xmlns:p14="http://schemas.microsoft.com/office/powerpoint/2010/main" val="1014906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A portable or fixed unit should be fitted with the following:</a:t>
            </a:r>
            <a:endParaRPr lang="en-IN" altLang="en-US" dirty="0">
              <a:latin typeface="Times New Roman" charset="0"/>
            </a:endParaRPr>
          </a:p>
          <a:p>
            <a:r>
              <a:rPr lang="en-IN" altLang="en-US" dirty="0">
                <a:latin typeface="Times New Roman" charset="0"/>
              </a:rPr>
              <a:t> 	</a:t>
            </a:r>
            <a:r>
              <a:rPr lang="en-US" altLang="en-US" dirty="0">
                <a:latin typeface="Times New Roman" charset="0"/>
              </a:rPr>
              <a:t>a. Wide-bore, thick-walled, nonkinking tubing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Plastic, rigid pharyngeal suction tips, called tonsil tips (Yankauer tips or DuCanto catheter).</a:t>
            </a:r>
          </a:p>
          <a:p>
            <a:r>
              <a:rPr lang="en-US" sz="1200" kern="1200" dirty="0">
                <a:solidFill>
                  <a:schemeClr val="tx1"/>
                </a:solidFill>
                <a:effectLst/>
                <a:latin typeface="Times New Roman"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Best kind of catheter for infants and children.	</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The large-diameter plastic tips are rigid and do not collapse.</a:t>
            </a:r>
          </a:p>
          <a:p>
            <a:r>
              <a:rPr lang="en-US" altLang="en-US" dirty="0">
                <a:latin typeface="Times New Roman" charset="0"/>
              </a:rPr>
              <a:t> 	</a:t>
            </a:r>
            <a:r>
              <a:rPr lang="en-US" altLang="en-US" dirty="0" err="1">
                <a:latin typeface="Times New Roman" charset="0"/>
              </a:rPr>
              <a:t>c.</a:t>
            </a:r>
            <a:r>
              <a:rPr lang="en-US" altLang="en-US" dirty="0">
                <a:latin typeface="Times New Roman" charset="0"/>
              </a:rPr>
              <a:t> Nonrigid plastic catheters, called French or whistle-tip catheters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Used to suction the nose and liquid secretions in the back of the mouth and in situations when you cannot use a rigid catheter.</a:t>
            </a:r>
          </a:p>
          <a:p>
            <a:r>
              <a:rPr lang="en-US" altLang="en-US" sz="1200" kern="1200" dirty="0">
                <a:solidFill>
                  <a:schemeClr val="tx1"/>
                </a:solidFill>
                <a:effectLst/>
                <a:latin typeface="Times New Roman" pitchFamily="18" charset="0"/>
                <a:ea typeface="+mn-ea"/>
                <a:cs typeface="+mn-cs"/>
              </a:rPr>
              <a:t> 	</a:t>
            </a:r>
            <a:r>
              <a:rPr lang="en-US" altLang="en-US" sz="1200" kern="1200" dirty="0" err="1">
                <a:solidFill>
                  <a:schemeClr val="tx1"/>
                </a:solidFill>
                <a:effectLst/>
                <a:latin typeface="Times New Roman" pitchFamily="18" charset="0"/>
                <a:ea typeface="+mn-ea"/>
                <a:cs typeface="+mn-cs"/>
              </a:rPr>
              <a:t>d.</a:t>
            </a:r>
            <a:r>
              <a:rPr lang="en-US" altLang="en-US" sz="1200" kern="1200" dirty="0">
                <a:solidFill>
                  <a:schemeClr val="tx1"/>
                </a:solidFill>
                <a:effectLst/>
                <a:latin typeface="Times New Roman" pitchFamily="18" charset="0"/>
                <a:ea typeface="+mn-ea"/>
                <a:cs typeface="+mn-cs"/>
              </a:rPr>
              <a:t> Nonbreakable, disposable collection bottle</a:t>
            </a:r>
          </a:p>
          <a:p>
            <a:r>
              <a:rPr lang="en-US" altLang="en-US" sz="1200" kern="1200" dirty="0">
                <a:solidFill>
                  <a:schemeClr val="tx1"/>
                </a:solidFill>
                <a:effectLst/>
                <a:latin typeface="Times New Roman" pitchFamily="18" charset="0"/>
                <a:ea typeface="+mn-ea"/>
                <a:cs typeface="+mn-cs"/>
              </a:rPr>
              <a:t> 	e. Water supply for rinsing the tips</a:t>
            </a:r>
          </a:p>
          <a:p>
            <a:r>
              <a:rPr lang="en-US" sz="1200" kern="1200" dirty="0">
                <a:solidFill>
                  <a:schemeClr val="tx1"/>
                </a:solidFill>
                <a:effectLst/>
                <a:latin typeface="Times New Roman" pitchFamily="18" charset="0"/>
                <a:ea typeface="+mn-ea"/>
                <a:cs typeface="+mn-cs"/>
              </a:rPr>
              <a:t>3. Before inserting any catheter, measure for the proper size.</a:t>
            </a:r>
          </a:p>
          <a:p>
            <a:r>
              <a:rPr lang="en-US" sz="1200" kern="1200" dirty="0">
                <a:solidFill>
                  <a:schemeClr val="tx1"/>
                </a:solidFill>
                <a:effectLst/>
                <a:latin typeface="Times New Roman" pitchFamily="18" charset="0"/>
                <a:ea typeface="+mn-ea"/>
                <a:cs typeface="+mn-cs"/>
              </a:rPr>
              <a:t> 	a. Use the same technique as when measuring for an oropharyngeal airway.</a:t>
            </a:r>
          </a:p>
          <a:p>
            <a:endParaRPr lang="en-IN" altLang="en-US" dirty="0">
              <a:latin typeface="Times New Roman" charset="0"/>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7CC600B-7B50-4B49-A1FA-5D057AB6101C}" type="slidenum">
              <a:rPr lang="en-US" altLang="en-US" sz="1200"/>
              <a:pPr/>
              <a:t>61</a:t>
            </a:fld>
            <a:endParaRPr lang="en-US" altLang="en-US" sz="1200"/>
          </a:p>
        </p:txBody>
      </p:sp>
    </p:spTree>
    <p:extLst>
      <p:ext uri="{BB962C8B-B14F-4D97-AF65-F5344CB8AC3E}">
        <p14:creationId xmlns:p14="http://schemas.microsoft.com/office/powerpoint/2010/main" val="2021883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Techniques of suctioning</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Inspect your suctioning equipment regularly.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Steps to operate the suction unit:</a:t>
            </a:r>
            <a:endParaRPr lang="en-IN" altLang="en-US" dirty="0">
              <a:latin typeface="Times New Roman" charset="0"/>
            </a:endParaRPr>
          </a:p>
          <a:p>
            <a:r>
              <a:rPr lang="en-IN" altLang="en-US" dirty="0">
                <a:latin typeface="Times New Roman" charset="0"/>
              </a:rPr>
              <a:t> 		</a:t>
            </a:r>
            <a:r>
              <a:rPr lang="en-US" altLang="en-US" dirty="0">
                <a:latin typeface="Times New Roman" charset="0"/>
              </a:rPr>
              <a:t>a. Check the unit for proper assembly of all its parts.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Turn on the suctioning unit and test it to ensure a vacuum pressure of more than 300 mm Hg.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Select and attach the appropriate suction catheter to the tubing.</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E67CEEA-74D2-9048-A8AA-4906FB0C53B8}" type="slidenum">
              <a:rPr lang="en-US" altLang="en-US" sz="1200"/>
              <a:pPr/>
              <a:t>62</a:t>
            </a:fld>
            <a:endParaRPr lang="en-US" altLang="en-US" sz="1200"/>
          </a:p>
        </p:txBody>
      </p:sp>
    </p:spTree>
    <p:extLst>
      <p:ext uri="{BB962C8B-B14F-4D97-AF65-F5344CB8AC3E}">
        <p14:creationId xmlns:p14="http://schemas.microsoft.com/office/powerpoint/2010/main" val="16250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Never suction the mouth or nose for more than 15 seconds at one time for adult patients, 10 seconds for children, and 5 seconds for infants.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Suctioning can result in hypoxia.</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Rinse the catheter and tubing with water to prevent clogging.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Repeat suctioning only after the patient has been adequately ventilated and reoxygenated.</a:t>
            </a:r>
          </a:p>
          <a:p>
            <a:r>
              <a:rPr lang="en-US" altLang="en-US" dirty="0">
                <a:latin typeface="Times New Roman" charset="0"/>
              </a:rPr>
              <a:t> 	</a:t>
            </a:r>
            <a:r>
              <a:rPr lang="en-US" altLang="en-US" dirty="0" err="1">
                <a:latin typeface="Times New Roman" charset="0"/>
              </a:rPr>
              <a:t>d.</a:t>
            </a:r>
            <a:r>
              <a:rPr lang="en-US" altLang="en-US" dirty="0">
                <a:latin typeface="Times New Roman" charset="0"/>
              </a:rPr>
              <a:t> Do not touch the back of the airway with a suction catheter-this can activate the gage reflex.</a:t>
            </a:r>
            <a:endParaRPr lang="en-IN" altLang="en-US" dirty="0">
              <a:latin typeface="Times New Roman" charset="0"/>
            </a:endParaRPr>
          </a:p>
          <a:p>
            <a:r>
              <a:rPr lang="en-US" altLang="en-US" dirty="0">
                <a:latin typeface="Times New Roman" charset="0"/>
              </a:rPr>
              <a:t>4. To properly suction a patient, see </a:t>
            </a:r>
            <a:r>
              <a:rPr lang="en-US" altLang="en-US" b="1" dirty="0">
                <a:latin typeface="Times New Roman" charset="0"/>
              </a:rPr>
              <a:t>Skill Drill 11-3</a:t>
            </a:r>
            <a:r>
              <a:rPr lang="en-US" altLang="en-US" dirty="0">
                <a:latin typeface="Times New Roman" charset="0"/>
              </a:rPr>
              <a:t>.</a:t>
            </a:r>
            <a:endParaRPr lang="en-IN" altLang="en-US" dirty="0">
              <a:latin typeface="Times New Roman" charset="0"/>
            </a:endParaRPr>
          </a:p>
          <a:p>
            <a:endParaRPr lang="en-US" altLang="en-US" dirty="0">
              <a:latin typeface="Times New Roman" charset="0"/>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BA5258E-4ED9-CD4C-83DE-67F6BC47932B}" type="slidenum">
              <a:rPr lang="en-US" altLang="en-US" sz="1200"/>
              <a:pPr/>
              <a:t>63</a:t>
            </a:fld>
            <a:endParaRPr lang="en-US" altLang="en-US" sz="1200"/>
          </a:p>
        </p:txBody>
      </p:sp>
    </p:spTree>
    <p:extLst>
      <p:ext uri="{BB962C8B-B14F-4D97-AF65-F5344CB8AC3E}">
        <p14:creationId xmlns:p14="http://schemas.microsoft.com/office/powerpoint/2010/main" val="386604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5. Sometimes a patient may have secretions or vomitus that cannot be suctioned quickly and easily, and some units cannot remove objects such as teeth, foreign bodies, and food. In these cases: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Remove the catheter from the patient’s mouth.</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Log roll the patient to the side.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Clear the mouth carefully with a gloved finger.</a:t>
            </a:r>
            <a:endParaRPr lang="en-IN" altLang="en-US" dirty="0">
              <a:latin typeface="Times New Roman" charset="0"/>
            </a:endParaRPr>
          </a:p>
          <a:p>
            <a:endParaRPr lang="en-US" altLang="en-US" dirty="0">
              <a:latin typeface="Times New Roman" charset="0"/>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61CACB7-D274-B54A-9202-6E9C70F1B892}" type="slidenum">
              <a:rPr lang="en-US" altLang="en-US" sz="1200"/>
              <a:pPr/>
              <a:t>64</a:t>
            </a:fld>
            <a:endParaRPr lang="en-US" altLang="en-US" sz="1200"/>
          </a:p>
        </p:txBody>
      </p:sp>
    </p:spTree>
    <p:extLst>
      <p:ext uri="{BB962C8B-B14F-4D97-AF65-F5344CB8AC3E}">
        <p14:creationId xmlns:p14="http://schemas.microsoft.com/office/powerpoint/2010/main" val="1518689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6. If a patient who requires assisted ventilations produces frothy secretions as quickly as you can suction them:</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Suction the airway for 15 seconds (less in infants and children).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Ventilate for 2 minutes.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Continue this alternating pattern of suctioning and ventilating until all secretions have been cleared from the airway.</a:t>
            </a:r>
            <a:endParaRPr lang="en-IN" altLang="en-US" dirty="0">
              <a:latin typeface="Times New Roman" charset="0"/>
            </a:endParaRPr>
          </a:p>
          <a:p>
            <a:endParaRPr lang="en-US" altLang="en-US" dirty="0">
              <a:latin typeface="Times New Roman" charset="0"/>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D70F8D9-ADF4-5C4C-A5FE-A9879955693C}" type="slidenum">
              <a:rPr lang="en-US" altLang="en-US" sz="1200"/>
              <a:pPr/>
              <a:t>65</a:t>
            </a:fld>
            <a:endParaRPr lang="en-US" altLang="en-US" sz="1200"/>
          </a:p>
        </p:txBody>
      </p:sp>
    </p:spTree>
    <p:extLst>
      <p:ext uri="{BB962C8B-B14F-4D97-AF65-F5344CB8AC3E}">
        <p14:creationId xmlns:p14="http://schemas.microsoft.com/office/powerpoint/2010/main" val="17796349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VIII. Basic Airway Adjuncts</a:t>
            </a:r>
          </a:p>
          <a:p>
            <a:r>
              <a:rPr lang="en-US" altLang="en-US" dirty="0">
                <a:latin typeface="Times New Roman" charset="0"/>
              </a:rPr>
              <a:t>A. An airway adjunct prevents obstruction of the upper airway by the tongue and allows for passage of air and oxygen to the lungs.</a:t>
            </a:r>
            <a:endParaRPr lang="en-IN" altLang="en-US" b="1" dirty="0">
              <a:latin typeface="Times New Roman" charset="0"/>
            </a:endParaRPr>
          </a:p>
          <a:p>
            <a:r>
              <a:rPr lang="en-US" altLang="en-US" dirty="0">
                <a:latin typeface="Times New Roman" charset="0"/>
              </a:rPr>
              <a:t>B. Oropharyngeal airways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Keep the tongue from blocking the upper airway</a:t>
            </a:r>
            <a:r>
              <a:rPr lang="en-IN" altLang="en-US" dirty="0">
                <a:latin typeface="Times New Roman" charset="0"/>
              </a:rPr>
              <a:t> </a:t>
            </a:r>
            <a:r>
              <a:rPr lang="en-US" altLang="en-US" dirty="0">
                <a:latin typeface="Times New Roman" charset="0"/>
              </a:rPr>
              <a:t>and make it easier to suction the oropharynx</a:t>
            </a:r>
            <a:endParaRPr lang="en-IN" altLang="en-US" dirty="0">
              <a:latin typeface="Times New Roman" charset="0"/>
            </a:endParaRPr>
          </a:p>
          <a:p>
            <a:r>
              <a:rPr lang="en-US" altLang="en-US" dirty="0">
                <a:latin typeface="Times New Roman" charset="0"/>
              </a:rPr>
              <a:t>		</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3CA22CF-C92F-FE45-824C-C85B42E74751}" type="slidenum">
              <a:rPr lang="en-US" altLang="en-US" sz="1200"/>
              <a:pPr/>
              <a:t>66</a:t>
            </a:fld>
            <a:endParaRPr lang="en-US" altLang="en-US" sz="1200"/>
          </a:p>
        </p:txBody>
      </p:sp>
    </p:spTree>
    <p:extLst>
      <p:ext uri="{BB962C8B-B14F-4D97-AF65-F5344CB8AC3E}">
        <p14:creationId xmlns:p14="http://schemas.microsoft.com/office/powerpoint/2010/main" val="172940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Indications: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Unresponsive patients without a gag reflex (breathing or apneic)</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Apneic patients being ventilated with a bag-mask device</a:t>
            </a:r>
            <a:endParaRPr lang="en-IN" altLang="en-US" dirty="0">
              <a:latin typeface="Times New Roman" charset="0"/>
            </a:endParaRPr>
          </a:p>
          <a:p>
            <a:r>
              <a:rPr lang="en-US" altLang="en-US" dirty="0">
                <a:latin typeface="Times New Roman" charset="0"/>
              </a:rPr>
              <a:t>3. Contraindications: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Conscious patients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Any patient (conscious or unconscious) who has an intact gag reflex</a:t>
            </a:r>
            <a:endParaRPr lang="en-IN" altLang="en-US" dirty="0">
              <a:latin typeface="Times New Roman" charset="0"/>
            </a:endParaRPr>
          </a:p>
          <a:p>
            <a:r>
              <a:rPr lang="en-US" sz="1200" kern="1200" dirty="0">
                <a:solidFill>
                  <a:schemeClr val="tx1"/>
                </a:solidFill>
                <a:effectLst/>
                <a:latin typeface="Times New Roman" pitchFamily="18" charset="0"/>
                <a:ea typeface="+mn-ea"/>
                <a:cs typeface="+mn-cs"/>
              </a:rPr>
              <a:t>4. An oral airway that is too large could push the tongue back into the pharynx, blocking the airway.</a:t>
            </a:r>
          </a:p>
          <a:p>
            <a:r>
              <a:rPr lang="en-US" sz="1200" kern="1200" dirty="0">
                <a:solidFill>
                  <a:schemeClr val="tx1"/>
                </a:solidFill>
                <a:effectLst/>
                <a:latin typeface="Times New Roman" pitchFamily="18" charset="0"/>
                <a:ea typeface="+mn-ea"/>
                <a:cs typeface="+mn-cs"/>
              </a:rPr>
              <a:t>5. An oral airway that is too small could block the airway directly, like any foreign body obstruction.</a:t>
            </a:r>
          </a:p>
          <a:p>
            <a:r>
              <a:rPr lang="en-US" sz="1200" kern="1200" dirty="0">
                <a:solidFill>
                  <a:schemeClr val="tx1"/>
                </a:solidFill>
                <a:effectLst/>
                <a:latin typeface="Times New Roman" pitchFamily="18" charset="0"/>
                <a:ea typeface="+mn-ea"/>
                <a:cs typeface="+mn-cs"/>
              </a:rPr>
              <a:t>6. To insert the airway properly, see </a:t>
            </a:r>
            <a:r>
              <a:rPr lang="en-US" sz="1200" b="1" kern="1200" dirty="0">
                <a:solidFill>
                  <a:schemeClr val="tx1"/>
                </a:solidFill>
                <a:effectLst/>
                <a:latin typeface="Times New Roman" pitchFamily="18" charset="0"/>
                <a:ea typeface="+mn-ea"/>
                <a:cs typeface="+mn-cs"/>
              </a:rPr>
              <a:t>Skill Drill 11-4</a:t>
            </a:r>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7. If you encounter difficulty inserting the oral airway, an alternative method may be used: inserting with a 90° rotation (see </a:t>
            </a:r>
            <a:r>
              <a:rPr lang="en-US" sz="1200" b="1" kern="1200" dirty="0">
                <a:solidFill>
                  <a:schemeClr val="tx1"/>
                </a:solidFill>
                <a:effectLst/>
                <a:latin typeface="Times New Roman" pitchFamily="18" charset="0"/>
                <a:ea typeface="+mn-ea"/>
                <a:cs typeface="+mn-cs"/>
              </a:rPr>
              <a:t>Skill Drill 11-5</a:t>
            </a:r>
            <a:r>
              <a:rPr lang="en-US" sz="1200" kern="1200" dirty="0">
                <a:solidFill>
                  <a:schemeClr val="tx1"/>
                </a:solidFill>
                <a:effectLst/>
                <a:latin typeface="Times New Roman" pitchFamily="18" charset="0"/>
                <a:ea typeface="+mn-ea"/>
                <a:cs typeface="+mn-cs"/>
              </a:rPr>
              <a:t>).</a:t>
            </a:r>
          </a:p>
          <a:p>
            <a:endParaRPr lang="en-IN" altLang="en-US" dirty="0">
              <a:latin typeface="Times New Roman" charset="0"/>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6F3ECD0-5A74-0846-9919-92ED686BB848}" type="slidenum">
              <a:rPr lang="en-US" altLang="en-US" sz="1200"/>
              <a:pPr/>
              <a:t>67</a:t>
            </a:fld>
            <a:endParaRPr lang="en-US" altLang="en-US" sz="1200"/>
          </a:p>
        </p:txBody>
      </p:sp>
    </p:spTree>
    <p:extLst>
      <p:ext uri="{BB962C8B-B14F-4D97-AF65-F5344CB8AC3E}">
        <p14:creationId xmlns:p14="http://schemas.microsoft.com/office/powerpoint/2010/main" val="1068499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Nasopharyngeal airways</a:t>
            </a:r>
            <a:endParaRPr lang="en-IN" altLang="en-US" b="1"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1. Used with a patient who has an intact gag reflex, but is unable to maintain his or her own airway spontaneously</a:t>
            </a:r>
          </a:p>
          <a:p>
            <a:r>
              <a:rPr lang="en-US" altLang="en-US" dirty="0">
                <a:latin typeface="Times New Roman" charset="0"/>
              </a:rPr>
              <a:t>	</a:t>
            </a:r>
            <a:endParaRPr lang="en-IN" altLang="en-US" dirty="0">
              <a:latin typeface="Times New Roman" charset="0"/>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EDFEC64-9F23-5F4B-8709-E34E4B7B64EA}" type="slidenum">
              <a:rPr lang="en-US" altLang="en-US" sz="1200"/>
              <a:pPr/>
              <a:t>68</a:t>
            </a:fld>
            <a:endParaRPr lang="en-US" altLang="en-US" sz="1200"/>
          </a:p>
        </p:txBody>
      </p:sp>
    </p:spTree>
    <p:extLst>
      <p:ext uri="{BB962C8B-B14F-4D97-AF65-F5344CB8AC3E}">
        <p14:creationId xmlns:p14="http://schemas.microsoft.com/office/powerpoint/2010/main" val="1019781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Indications: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Semiconscious or unconscious patients with an intact gag reflex</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Patients who otherwise will not tolerate an oropharyngeal airway</a:t>
            </a:r>
            <a:endParaRPr lang="en-IN" altLang="en-US" dirty="0">
              <a:latin typeface="Times New Roman" charset="0"/>
            </a:endParaRPr>
          </a:p>
          <a:p>
            <a:r>
              <a:rPr lang="en-US" altLang="en-US" dirty="0">
                <a:latin typeface="Times New Roman" charset="0"/>
              </a:rPr>
              <a:t>3. Contraindications: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Severe head injury with blood draining from the nose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History of fractured nasal bone</a:t>
            </a:r>
            <a:endParaRPr lang="en-IN" altLang="en-US" dirty="0">
              <a:latin typeface="Times New Roman" charset="0"/>
            </a:endParaRPr>
          </a:p>
          <a:p>
            <a:r>
              <a:rPr lang="en-US" altLang="en-US" dirty="0">
                <a:latin typeface="Times New Roman" charset="0"/>
              </a:rPr>
              <a:t>4. To insert the airway correctly, see </a:t>
            </a:r>
            <a:r>
              <a:rPr lang="en-US" altLang="en-US" b="1" dirty="0">
                <a:latin typeface="Times New Roman" charset="0"/>
              </a:rPr>
              <a:t>Skill Drill 11-6</a:t>
            </a:r>
            <a:r>
              <a:rPr lang="en-US" altLang="en-US" dirty="0">
                <a:latin typeface="Times New Roman" charset="0"/>
              </a:rPr>
              <a:t>.</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FC82BE9-8A98-734A-A293-3905CA40E148}" type="slidenum">
              <a:rPr lang="en-US" altLang="en-US" sz="1200"/>
              <a:pPr/>
              <a:t>69</a:t>
            </a:fld>
            <a:endParaRPr lang="en-US" altLang="en-US" sz="1200"/>
          </a:p>
        </p:txBody>
      </p:sp>
    </p:spTree>
    <p:extLst>
      <p:ext uri="{BB962C8B-B14F-4D97-AF65-F5344CB8AC3E}">
        <p14:creationId xmlns:p14="http://schemas.microsoft.com/office/powerpoint/2010/main" val="4019779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IX. Maintaining the Airway</a:t>
            </a:r>
          </a:p>
          <a:p>
            <a:r>
              <a:rPr lang="en-US" altLang="en-US" dirty="0">
                <a:latin typeface="Times New Roman" charset="0"/>
              </a:rPr>
              <a:t>A. The recovery position is used to help maintain a clear airway in an unconscious patient who is not injured and is breathing on his or her own with a normal respiratory rate and adequate tidal volume.</a:t>
            </a:r>
            <a:endParaRPr lang="en-IN" altLang="en-US" b="1" dirty="0">
              <a:latin typeface="Times New Roman" charset="0"/>
            </a:endParaRPr>
          </a:p>
          <a:p>
            <a:endParaRPr lang="en-US" altLang="en-US" dirty="0">
              <a:latin typeface="Times New Roman" charset="0"/>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8BDF87B-02EA-474A-9195-64E9EF5BF200}" type="slidenum">
              <a:rPr lang="en-US" altLang="en-US" sz="1200"/>
              <a:pPr/>
              <a:t>70</a:t>
            </a:fld>
            <a:endParaRPr lang="en-US" altLang="en-US" sz="1200"/>
          </a:p>
        </p:txBody>
      </p:sp>
    </p:spTree>
    <p:extLst>
      <p:ext uri="{BB962C8B-B14F-4D97-AF65-F5344CB8AC3E}">
        <p14:creationId xmlns:p14="http://schemas.microsoft.com/office/powerpoint/2010/main" val="5954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 Introduction</a:t>
            </a:r>
            <a:endParaRPr lang="en-IN" altLang="en-US" dirty="0">
              <a:latin typeface="Times New Roman" charset="0"/>
            </a:endParaRPr>
          </a:p>
          <a:p>
            <a:r>
              <a:rPr lang="en-US" altLang="en-US" dirty="0">
                <a:latin typeface="Times New Roman" charset="0"/>
              </a:rPr>
              <a:t>A. The single most important step in caring for patients is to address life threats, and a primary component of that step is to ensure that they can breathe adequately.</a:t>
            </a:r>
            <a:endParaRPr lang="en-IN" altLang="en-US" b="1" dirty="0">
              <a:latin typeface="Times New Roman" charset="0"/>
            </a:endParaRPr>
          </a:p>
          <a:p>
            <a:r>
              <a:rPr lang="en-US" altLang="en-US" dirty="0">
                <a:latin typeface="Times New Roman" charset="0"/>
              </a:rPr>
              <a:t>B. When the ability to breathe is disrupted, oxygen delivery to tissues and cells is compromised.</a:t>
            </a:r>
            <a:endParaRPr lang="en-IN" altLang="en-US" b="1" dirty="0">
              <a:latin typeface="Times New Roman"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Times New Roman" pitchFamily="18" charset="0"/>
                <a:ea typeface="+mn-ea"/>
                <a:cs typeface="+mn-cs"/>
              </a:rPr>
              <a:t>C. Oxygen reaches body tissues and cells through two separate but related processes: breathing and circulation.</a:t>
            </a:r>
          </a:p>
          <a:p>
            <a:r>
              <a:rPr lang="en-US" altLang="en-US" dirty="0">
                <a:latin typeface="Times New Roman" charset="0"/>
              </a:rPr>
              <a:t>	</a:t>
            </a:r>
            <a:endParaRPr lang="en-IN" altLang="en-US" dirty="0">
              <a:latin typeface="Times New Roman"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F44C708-C8DB-7448-BB93-947DE20262B3}" type="slidenum">
              <a:rPr lang="en-US" altLang="en-US" sz="1200"/>
              <a:pPr/>
              <a:t>8</a:t>
            </a:fld>
            <a:endParaRPr lang="en-US" altLang="en-US" sz="1200" dirty="0"/>
          </a:p>
        </p:txBody>
      </p:sp>
    </p:spTree>
    <p:extLst>
      <p:ext uri="{BB962C8B-B14F-4D97-AF65-F5344CB8AC3E}">
        <p14:creationId xmlns:p14="http://schemas.microsoft.com/office/powerpoint/2010/main" val="665003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 Supplemental Oxygen</a:t>
            </a:r>
          </a:p>
          <a:p>
            <a:r>
              <a:rPr lang="en-US" altLang="en-US" dirty="0">
                <a:latin typeface="Times New Roman" charset="0"/>
              </a:rPr>
              <a:t>A. Always give supplemental oxygen to patients who are hypoxic, because not enough oxygen is being supplied to the tissues and cells of the body.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Some tissues and organs, such as the heart, central nervous system, lungs, kidneys, and liver, need a constant supply of oxygen to function normally.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Never withhold oxygen from any patient who might benefit from it, especially if you must assist ventilations.</a:t>
            </a:r>
            <a:endParaRPr lang="en-IN" altLang="en-US" dirty="0">
              <a:latin typeface="Times New Roman" charset="0"/>
            </a:endParaRPr>
          </a:p>
          <a:p>
            <a:r>
              <a:rPr lang="en-US" altLang="en-US" dirty="0">
                <a:latin typeface="Times New Roman" charset="0"/>
              </a:rPr>
              <a:t>	</a:t>
            </a:r>
            <a:endParaRPr lang="en-IN" altLang="en-US" dirty="0">
              <a:latin typeface="Times New Roman" charset="0"/>
            </a:endParaRP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2EE9872-338F-CD41-9B82-FD4BA880ECE6}" type="slidenum">
              <a:rPr lang="en-US" altLang="en-US" sz="1200"/>
              <a:pPr/>
              <a:t>71</a:t>
            </a:fld>
            <a:endParaRPr lang="en-US" altLang="en-US" sz="1200"/>
          </a:p>
        </p:txBody>
      </p:sp>
    </p:spTree>
    <p:extLst>
      <p:ext uri="{BB962C8B-B14F-4D97-AF65-F5344CB8AC3E}">
        <p14:creationId xmlns:p14="http://schemas.microsoft.com/office/powerpoint/2010/main" val="1769855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Supplemental oxygen equipment</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Oxygen cylinders</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 The oxygen that you will give to patients is usually supplied as a compressed gas in green, steel or aluminum cylinders.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Check that the cylinder is labeled for medical oxygen. Look for letters and numbers stamped into the metal on the collar of the cylinder.</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Check the month and year stamps indicating when the cylinder was last tested.</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Aluminum cylinders are tested every 5 years.</a:t>
            </a:r>
          </a:p>
          <a:p>
            <a:r>
              <a:rPr lang="en-US" sz="1200" kern="1200" dirty="0">
                <a:solidFill>
                  <a:schemeClr val="tx1"/>
                </a:solidFill>
                <a:effectLst/>
                <a:latin typeface="Times New Roman" pitchFamily="18" charset="0"/>
                <a:ea typeface="+mn-ea"/>
                <a:cs typeface="+mn-cs"/>
              </a:rPr>
              <a:t> 			iii. Composite cylinders are tested every 3 years.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Most often the D (or jumbo D) cylinder sizes will be used as portable tanks.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The length of time you can use an oxygen cylinder depends on the pressure in the cylinder and the flow rate.</a:t>
            </a:r>
          </a:p>
          <a:p>
            <a:r>
              <a:rPr lang="en-US" sz="1200" kern="1200" dirty="0">
                <a:solidFill>
                  <a:schemeClr val="tx1"/>
                </a:solidFill>
                <a:effectLst/>
                <a:latin typeface="Times New Roman" pitchFamily="18" charset="0"/>
                <a:ea typeface="+mn-ea"/>
                <a:cs typeface="+mn-cs"/>
              </a:rPr>
              <a:t> 	2. Liquid oxygen is becoming a more commonly used alternative to compressed gas oxygen.</a:t>
            </a:r>
          </a:p>
          <a:p>
            <a:r>
              <a:rPr lang="en-US" altLang="en-US" dirty="0">
                <a:latin typeface="Times New Roman" charset="0"/>
              </a:rPr>
              <a:t>		</a:t>
            </a: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CB62807-B1DA-D54A-A8D8-6C7589D2225D}" type="slidenum">
              <a:rPr lang="en-US" altLang="en-US" sz="1200"/>
              <a:pPr/>
              <a:t>72</a:t>
            </a:fld>
            <a:endParaRPr lang="en-US" altLang="en-US" sz="1200"/>
          </a:p>
        </p:txBody>
      </p:sp>
    </p:spTree>
    <p:extLst>
      <p:ext uri="{BB962C8B-B14F-4D97-AF65-F5344CB8AC3E}">
        <p14:creationId xmlns:p14="http://schemas.microsoft.com/office/powerpoint/2010/main" val="11641837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a:t>
            </a:r>
          </a:p>
          <a:p>
            <a:endParaRPr lang="en-US" altLang="en-US" dirty="0">
              <a:latin typeface="Times New Roman" charset="0"/>
            </a:endParaRPr>
          </a:p>
          <a:p>
            <a:r>
              <a:rPr lang="en-US" altLang="en-US" dirty="0">
                <a:latin typeface="Times New Roman" charset="0"/>
              </a:rPr>
              <a:t>3. Safety considerations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Handle gas cylinders carefully because their contents are under pressure.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Make sure the correct pressure regulator is firmly attached before transporting cylinders.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A puncture or hole in a tank can turn it into a deadly missile.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Secure cylinders with mounting brackets when they are stored on the ambulance.</a:t>
            </a:r>
            <a:endParaRPr lang="en-IN" altLang="en-US" dirty="0">
              <a:latin typeface="Times New Roman" charset="0"/>
            </a:endParaRPr>
          </a:p>
          <a:p>
            <a:r>
              <a:rPr lang="en-IN" altLang="en-US" dirty="0">
                <a:latin typeface="Times New Roman" charset="0"/>
              </a:rPr>
              <a:t> 	</a:t>
            </a:r>
            <a:r>
              <a:rPr lang="en-US" altLang="en-US" dirty="0">
                <a:latin typeface="Times New Roman" charset="0"/>
              </a:rPr>
              <a:t>e. Oxygen cylinders that are in use during transport should be positioned correctly and secured.</a:t>
            </a:r>
            <a:endParaRPr lang="en-IN" altLang="en-US" dirty="0">
              <a:latin typeface="Times New Roman" charset="0"/>
            </a:endParaRPr>
          </a:p>
          <a:p>
            <a:r>
              <a:rPr lang="en-US" altLang="en-US" dirty="0">
                <a:latin typeface="Times New Roman" charset="0"/>
              </a:rPr>
              <a:t> </a:t>
            </a: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E46E691-CBD2-A94B-9A7A-8D5C3695613A}" type="slidenum">
              <a:rPr lang="en-US" altLang="en-US" sz="1200"/>
              <a:pPr/>
              <a:t>73</a:t>
            </a:fld>
            <a:endParaRPr lang="en-US" altLang="en-US" sz="1200"/>
          </a:p>
        </p:txBody>
      </p:sp>
    </p:spTree>
    <p:extLst>
      <p:ext uri="{BB962C8B-B14F-4D97-AF65-F5344CB8AC3E}">
        <p14:creationId xmlns:p14="http://schemas.microsoft.com/office/powerpoint/2010/main" val="7136019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Pin-indexing system</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 Each portable cylinder of a specific gas type has a given pattern and a given number of pins, following accepted national standards. </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This pin-indexing system prevents an oxygen regulator being accidently connected to an incorrect gas cylinder.</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When preparing to administer oxygen, check that the pinholes on the cylinder exactly match the corresponding pins on the regulator.</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d.</a:t>
            </a:r>
            <a:r>
              <a:rPr lang="en-US" sz="1200" kern="1200" dirty="0">
                <a:solidFill>
                  <a:schemeClr val="tx1"/>
                </a:solidFill>
                <a:effectLst/>
                <a:latin typeface="Times New Roman" pitchFamily="18" charset="0"/>
                <a:ea typeface="+mn-ea"/>
                <a:cs typeface="+mn-cs"/>
              </a:rPr>
              <a:t> For large cylinders, the safety system is the American Standard Safety System.</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Oxygen cylinders are equipped with threaded gas outlet valves.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Inside and outside thread sizes vary depending on the gas in the cylinder, preventing accidental attachment of a regulator to a wrong cylinder.</a:t>
            </a:r>
          </a:p>
          <a:p>
            <a:r>
              <a:rPr lang="en-US" altLang="en-US" dirty="0">
                <a:latin typeface="Times New Roman" charset="0"/>
              </a:rPr>
              <a:t>	</a:t>
            </a: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F1CC618-2799-C04E-A7BE-39519B121417}" type="slidenum">
              <a:rPr lang="en-US" altLang="en-US" sz="1200"/>
              <a:pPr/>
              <a:t>74</a:t>
            </a:fld>
            <a:endParaRPr lang="en-US" altLang="en-US" sz="1200"/>
          </a:p>
        </p:txBody>
      </p:sp>
    </p:spTree>
    <p:extLst>
      <p:ext uri="{BB962C8B-B14F-4D97-AF65-F5344CB8AC3E}">
        <p14:creationId xmlns:p14="http://schemas.microsoft.com/office/powerpoint/2010/main" val="1959725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5. Pressure regulators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Reduce the cylinder’s pressure to a useful therapeutic range for the patient—usually 40 to 70 psi.</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After the pressure is reduced to a workable level, the final attachment for delivering the gas is one of the following: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A quick-connect female fitting that will accept a quick-connect male plug from a pressure hose or ventilator/resuscitator</a:t>
            </a:r>
            <a:endParaRPr lang="en-IN" altLang="en-US" dirty="0">
              <a:latin typeface="Times New Roman" charset="0"/>
            </a:endParaRPr>
          </a:p>
          <a:p>
            <a:r>
              <a:rPr lang="en-IN" altLang="en-US" dirty="0">
                <a:latin typeface="Times New Roman" charset="0"/>
              </a:rPr>
              <a:t>		</a:t>
            </a:r>
            <a:r>
              <a:rPr lang="en-US" altLang="en-US" dirty="0">
                <a:latin typeface="Times New Roman" charset="0"/>
              </a:rPr>
              <a:t>ii. A flowmeter that will permit the regulated release of gas measured in liters per minute</a:t>
            </a:r>
            <a:endParaRPr lang="en-IN" altLang="en-US" dirty="0">
              <a:latin typeface="Times New Roman" charset="0"/>
            </a:endParaRPr>
          </a:p>
          <a:p>
            <a:endParaRPr lang="en-US" altLang="en-US" dirty="0">
              <a:latin typeface="Times New Roman" charset="0"/>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B0846EE-7E60-BE4D-B72C-0B7F2A9DDC05}" type="slidenum">
              <a:rPr lang="en-US" altLang="en-US" sz="1200"/>
              <a:pPr/>
              <a:t>75</a:t>
            </a:fld>
            <a:endParaRPr lang="en-US" altLang="en-US" sz="1200"/>
          </a:p>
        </p:txBody>
      </p:sp>
    </p:spTree>
    <p:extLst>
      <p:ext uri="{BB962C8B-B14F-4D97-AF65-F5344CB8AC3E}">
        <p14:creationId xmlns:p14="http://schemas.microsoft.com/office/powerpoint/2010/main" val="11545576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6. Flowmeters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Usually permanently attached to pressure regulators on emergency medical equipment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 pressure-compensated flowmeter incorporates a float ball within a tapered calibrated tube.; is affected by gravity and must always be upright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The Bourdon-gauge flowmeter is a gauge calibrated to record flow rate;</a:t>
            </a:r>
            <a:r>
              <a:rPr lang="en-IN" altLang="en-US" dirty="0">
                <a:latin typeface="Times New Roman" charset="0"/>
              </a:rPr>
              <a:t> </a:t>
            </a:r>
            <a:r>
              <a:rPr lang="en-US" altLang="en-US" dirty="0">
                <a:latin typeface="Times New Roman" charset="0"/>
              </a:rPr>
              <a:t>can be used in any position</a:t>
            </a:r>
            <a:endParaRPr lang="en-IN" altLang="en-US" dirty="0">
              <a:latin typeface="Times New Roman" charset="0"/>
            </a:endParaRPr>
          </a:p>
          <a:p>
            <a:r>
              <a:rPr lang="en-US" altLang="en-US" dirty="0">
                <a:latin typeface="Times New Roman" charset="0"/>
              </a:rPr>
              <a:t>		</a:t>
            </a:r>
            <a:endParaRPr lang="en-IN" altLang="en-US" dirty="0">
              <a:latin typeface="Times New Roman" charset="0"/>
            </a:endParaRPr>
          </a:p>
          <a:p>
            <a:endParaRPr lang="en-US" altLang="en-US" dirty="0">
              <a:latin typeface="Times New Roman" charset="0"/>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487C10A-A4B1-3447-9F87-4AFEE0F8AD2C}" type="slidenum">
              <a:rPr lang="en-US" altLang="en-US" sz="1200"/>
              <a:pPr/>
              <a:t>76</a:t>
            </a:fld>
            <a:endParaRPr lang="en-US" altLang="en-US" sz="1200"/>
          </a:p>
        </p:txBody>
      </p:sp>
    </p:spTree>
    <p:extLst>
      <p:ext uri="{BB962C8B-B14F-4D97-AF65-F5344CB8AC3E}">
        <p14:creationId xmlns:p14="http://schemas.microsoft.com/office/powerpoint/2010/main" val="21356560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Procedures for operating and administering oxygen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To place an oxygen cylinder into service and administer medical oxygen to a patient, see </a:t>
            </a:r>
            <a:r>
              <a:rPr lang="en-US" altLang="en-US" b="1" dirty="0">
                <a:latin typeface="Times New Roman" charset="0"/>
              </a:rPr>
              <a:t>Skill Drill 11-7</a:t>
            </a:r>
            <a:r>
              <a:rPr lang="en-US" altLang="en-US" dirty="0">
                <a:latin typeface="Times New Roman" charset="0"/>
              </a:rPr>
              <a:t>.</a:t>
            </a:r>
            <a:endParaRPr lang="en-IN" altLang="en-US" dirty="0">
              <a:latin typeface="Times New Roman" charset="0"/>
            </a:endParaRPr>
          </a:p>
          <a:p>
            <a:r>
              <a:rPr lang="en-US" altLang="en-US" dirty="0">
                <a:latin typeface="Times New Roman" charset="0"/>
              </a:rPr>
              <a:t>D. Hazards of supplemental oxygen</a:t>
            </a:r>
            <a:endParaRPr lang="en-IN" altLang="en-US" b="1" dirty="0">
              <a:latin typeface="Times New Roman" charset="0"/>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0842F2A-4996-284B-85D4-B26D37D70747}" type="slidenum">
              <a:rPr lang="en-US" altLang="en-US" sz="1200"/>
              <a:pPr/>
              <a:t>77</a:t>
            </a:fld>
            <a:endParaRPr lang="en-US" altLang="en-US" sz="1200"/>
          </a:p>
        </p:txBody>
      </p:sp>
    </p:spTree>
    <p:extLst>
      <p:ext uri="{BB962C8B-B14F-4D97-AF65-F5344CB8AC3E}">
        <p14:creationId xmlns:p14="http://schemas.microsoft.com/office/powerpoint/2010/main" val="9303631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1. Combustion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a. Oxygen does not burn or explode;</a:t>
            </a:r>
            <a:r>
              <a:rPr lang="en-IN" altLang="en-US" dirty="0">
                <a:latin typeface="Times New Roman" charset="0"/>
              </a:rPr>
              <a:t> </a:t>
            </a:r>
            <a:r>
              <a:rPr lang="en-US" altLang="en-US" dirty="0">
                <a:latin typeface="Times New Roman" charset="0"/>
              </a:rPr>
              <a:t>it does speed up the combustion process.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Keep any possible source of fire away from the area while oxygen is in use.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Make sure the area is adequately ventilated, especially in industrial settings.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Never leave an oxygen cylinder standing unattended.</a:t>
            </a:r>
            <a:endParaRPr lang="en-IN" altLang="en-US" dirty="0">
              <a:latin typeface="Times New Roman" charset="0"/>
            </a:endParaRPr>
          </a:p>
          <a:p>
            <a:r>
              <a:rPr lang="en-US" altLang="en-US" dirty="0">
                <a:latin typeface="Times New Roman" charset="0"/>
              </a:rPr>
              <a:t>		</a:t>
            </a: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778A5D1-92D2-6443-AFD6-0A01331A9F34}" type="slidenum">
              <a:rPr lang="en-US" altLang="en-US" sz="1200"/>
              <a:pPr/>
              <a:t>78</a:t>
            </a:fld>
            <a:endParaRPr lang="en-US" altLang="en-US" sz="1200"/>
          </a:p>
        </p:txBody>
      </p:sp>
    </p:spTree>
    <p:extLst>
      <p:ext uri="{BB962C8B-B14F-4D97-AF65-F5344CB8AC3E}">
        <p14:creationId xmlns:p14="http://schemas.microsoft.com/office/powerpoint/2010/main" val="7846584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Oxygen toxicity</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a. Not all patients require high-flow oxygen.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Excessive supplemental oxygen can have a detrimental effect on patients with certain illnesses (i.e., COPD, cerebrovascular accidents, and myocardial infarction).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Oxygen toxicity refers to damage to cellular tissue due to excessive oxygen levels in the blood. </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Increased cellular oxygen levels contribute to the production of oxygen free radicals, which can lead to tissue damage and cellular death in some patients.</a:t>
            </a:r>
            <a:endParaRPr lang="en-IN" altLang="en-US" dirty="0">
              <a:latin typeface="Times New Roman" charset="0"/>
            </a:endParaRPr>
          </a:p>
          <a:p>
            <a:r>
              <a:rPr lang="en-IN" altLang="en-US" dirty="0">
                <a:latin typeface="Times New Roman" charset="0"/>
              </a:rPr>
              <a:t> 	</a:t>
            </a:r>
            <a:r>
              <a:rPr lang="en-US" altLang="en-US" dirty="0">
                <a:latin typeface="Times New Roman" charset="0"/>
              </a:rPr>
              <a:t>e. The International Liaison Committee on Resuscitation guidelines published by the American Heart Association recognize there may be negative effects of oxygen toxicity and recommend that oxygen be administered to patients experiencing signs of a myocardial infarction when they have signs of heart failure, are short of breath, or have a room air oxygen saturation less than 94%.</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Patients experiencing signs of shock should be placed on oxygen. </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Hypoxemia is much worse than oxygen toxicity; when in doubt, or if unable to measure oxygen saturation reliably, supplemental oxygen should be administered.</a:t>
            </a:r>
            <a:endParaRPr lang="en-IN" altLang="en-US" dirty="0">
              <a:latin typeface="Times New Roman" charset="0"/>
            </a:endParaRPr>
          </a:p>
          <a:p>
            <a:r>
              <a:rPr lang="en-IN" altLang="en-US" dirty="0">
                <a:latin typeface="Times New Roman" charset="0"/>
              </a:rPr>
              <a:t> 	</a:t>
            </a:r>
            <a:r>
              <a:rPr lang="en-US" altLang="en-US" dirty="0">
                <a:latin typeface="Times New Roman" charset="0"/>
              </a:rPr>
              <a:t>f. When pulse oximetry is available, tailor oxygen therapy to the patient’s needs and administer the minimum amount of oxygen necessary to maintain oxygen saturation at or above 94%.</a:t>
            </a:r>
            <a:endParaRPr lang="en-IN" altLang="en-US" dirty="0">
              <a:latin typeface="Times New Roman" charset="0"/>
            </a:endParaRPr>
          </a:p>
          <a:p>
            <a:r>
              <a:rPr lang="en-US" altLang="en-US" dirty="0">
                <a:latin typeface="Times New Roman" charset="0"/>
              </a:rPr>
              <a:t>		</a:t>
            </a: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6E3355A-1600-EC49-B177-7B1A309D4388}" type="slidenum">
              <a:rPr lang="en-US" altLang="en-US" sz="1200"/>
              <a:pPr/>
              <a:t>79</a:t>
            </a:fld>
            <a:endParaRPr lang="en-US" altLang="en-US" sz="1200"/>
          </a:p>
        </p:txBody>
      </p:sp>
    </p:spTree>
    <p:extLst>
      <p:ext uri="{BB962C8B-B14F-4D97-AF65-F5344CB8AC3E}">
        <p14:creationId xmlns:p14="http://schemas.microsoft.com/office/powerpoint/2010/main" val="581483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XI. Oxygen-Delivery Equipment</a:t>
            </a:r>
          </a:p>
          <a:p>
            <a:r>
              <a:rPr lang="en-US" altLang="en-US" dirty="0">
                <a:latin typeface="Times New Roman" charset="0"/>
              </a:rPr>
              <a:t>A. In general, oxygen-delivery equipment used in the field should be limited to nonrebreathing masks, bag-mask devices, and nasal cannulas.</a:t>
            </a:r>
            <a:endParaRPr lang="en-IN" altLang="en-US" b="1" dirty="0">
              <a:latin typeface="Times New Roman" charset="0"/>
            </a:endParaRPr>
          </a:p>
          <a:p>
            <a:r>
              <a:rPr lang="en-US" altLang="en-US" dirty="0">
                <a:latin typeface="Times New Roman" charset="0"/>
              </a:rPr>
              <a:t>	</a:t>
            </a:r>
            <a:endParaRPr lang="en-IN" altLang="en-US" dirty="0">
              <a:latin typeface="Times New Roman" charset="0"/>
            </a:endParaRPr>
          </a:p>
          <a:p>
            <a:endParaRPr lang="en-US" altLang="en-US" dirty="0">
              <a:latin typeface="Times New Roman" charset="0"/>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AFCB5A3-901D-8142-8547-1AA8A84634B7}" type="slidenum">
              <a:rPr lang="en-US" altLang="en-US" sz="1200"/>
              <a:pPr/>
              <a:t>80</a:t>
            </a:fld>
            <a:endParaRPr lang="en-US" altLang="en-US" sz="1200"/>
          </a:p>
        </p:txBody>
      </p:sp>
    </p:spTree>
    <p:extLst>
      <p:ext uri="{BB962C8B-B14F-4D97-AF65-F5344CB8AC3E}">
        <p14:creationId xmlns:p14="http://schemas.microsoft.com/office/powerpoint/2010/main" val="19503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The figure on this slide illustrates the upper and lower airways of the human body. </a:t>
            </a:r>
          </a:p>
          <a:p>
            <a:endParaRPr lang="en-US" altLang="en-US" dirty="0">
              <a:latin typeface="Times New Roman" charset="0"/>
            </a:endParaRPr>
          </a:p>
          <a:p>
            <a:endParaRPr lang="en-US" altLang="en-US" dirty="0">
              <a:latin typeface="Times New Roman"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7E78621-AA30-094F-87F1-15F0B54CBFB2}" type="slidenum">
              <a:rPr lang="en-US" altLang="en-US" sz="1200"/>
              <a:pPr/>
              <a:t>9</a:t>
            </a:fld>
            <a:endParaRPr lang="en-US" altLang="en-US" sz="1200" dirty="0"/>
          </a:p>
        </p:txBody>
      </p:sp>
    </p:spTree>
    <p:extLst>
      <p:ext uri="{BB962C8B-B14F-4D97-AF65-F5344CB8AC3E}">
        <p14:creationId xmlns:p14="http://schemas.microsoft.com/office/powerpoint/2010/main" val="967502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Nonrebreathing masks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Combines a mask with a reservoir bag system</a:t>
            </a:r>
            <a:endParaRPr lang="en-IN" altLang="en-US" dirty="0">
              <a:latin typeface="Times New Roman" charset="0"/>
            </a:endParaRPr>
          </a:p>
          <a:p>
            <a:r>
              <a:rPr lang="en-IN" altLang="en-US" dirty="0">
                <a:latin typeface="Times New Roman" charset="0"/>
              </a:rPr>
              <a:t> 		</a:t>
            </a:r>
            <a:r>
              <a:rPr lang="en-US" altLang="en-US" dirty="0">
                <a:latin typeface="Times New Roman" charset="0"/>
              </a:rPr>
              <a:t>a. Oxygen fills a reservoir bag attached to the mask by a one-way valve.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Exhaled gas escapes through flapper valve ports at cheek areas of the mask.</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Prevents the patient from rebreathing exhaled gases</a:t>
            </a:r>
            <a:endParaRPr lang="en-IN" altLang="en-US" dirty="0">
              <a:latin typeface="Times New Roman" charset="0"/>
            </a:endParaRPr>
          </a:p>
          <a:p>
            <a:r>
              <a:rPr lang="en-US" altLang="en-US" dirty="0">
                <a:latin typeface="Times New Roman" charset="0"/>
              </a:rPr>
              <a:t>	</a:t>
            </a: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44EBADC-8864-C944-B327-90D4608525B8}" type="slidenum">
              <a:rPr lang="en-US" altLang="en-US" sz="1200"/>
              <a:pPr/>
              <a:t>81</a:t>
            </a:fld>
            <a:endParaRPr lang="en-US" altLang="en-US" sz="1200"/>
          </a:p>
        </p:txBody>
      </p:sp>
    </p:spTree>
    <p:extLst>
      <p:ext uri="{BB962C8B-B14F-4D97-AF65-F5344CB8AC3E}">
        <p14:creationId xmlns:p14="http://schemas.microsoft.com/office/powerpoint/2010/main" val="8459215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Make sure the reservoir bag is full before placing the mask on the patient.</a:t>
            </a:r>
            <a:endParaRPr lang="en-IN" altLang="en-US" dirty="0">
              <a:latin typeface="Times New Roman" charset="0"/>
            </a:endParaRPr>
          </a:p>
          <a:p>
            <a:r>
              <a:rPr lang="en-US" altLang="en-US" dirty="0">
                <a:latin typeface="Times New Roman" charset="0"/>
              </a:rPr>
              <a:t>3. Adjust the flow rate so the bag does not collapse when the patient inhales.</a:t>
            </a:r>
            <a:endParaRPr lang="en-IN" altLang="en-US" dirty="0">
              <a:latin typeface="Times New Roman" charset="0"/>
            </a:endParaRPr>
          </a:p>
          <a:p>
            <a:r>
              <a:rPr lang="en-US" altLang="en-US" dirty="0">
                <a:latin typeface="Times New Roman" charset="0"/>
              </a:rPr>
              <a:t>	a. Usually 10–15 L/min</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b.</a:t>
            </a:r>
            <a:r>
              <a:rPr lang="en-US" altLang="en-US" dirty="0">
                <a:latin typeface="Times New Roman" charset="0"/>
              </a:rPr>
              <a:t> If the bag does collapse, increase the flow rate.</a:t>
            </a:r>
            <a:endParaRPr lang="en-IN" altLang="en-US" dirty="0">
              <a:latin typeface="Times New Roman" charset="0"/>
            </a:endParaRPr>
          </a:p>
          <a:p>
            <a:r>
              <a:rPr lang="en-US" altLang="en-US" dirty="0">
                <a:latin typeface="Times New Roman" charset="0"/>
              </a:rPr>
              <a:t>4. When oxygen therapy is discontinued, remove the mask from the patient’s face.</a:t>
            </a:r>
            <a:endParaRPr lang="en-IN" altLang="en-US" dirty="0">
              <a:latin typeface="Times New Roman" charset="0"/>
            </a:endParaRPr>
          </a:p>
          <a:p>
            <a:r>
              <a:rPr lang="en-US" altLang="en-US" dirty="0">
                <a:latin typeface="Times New Roman" charset="0"/>
              </a:rPr>
              <a:t>5. Available in adult, pediatric, and infant sizes.</a:t>
            </a:r>
            <a:endParaRPr lang="en-IN" altLang="en-US" dirty="0">
              <a:latin typeface="Times New Roman" charset="0"/>
            </a:endParaRPr>
          </a:p>
          <a:p>
            <a:r>
              <a:rPr lang="en-US" altLang="en-US" dirty="0">
                <a:latin typeface="Times New Roman" charset="0"/>
              </a:rPr>
              <a:t>	</a:t>
            </a:r>
          </a:p>
          <a:p>
            <a:endParaRPr lang="en-US" altLang="en-US" dirty="0">
              <a:latin typeface="Times New Roman" charset="0"/>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3557B16-2D79-E347-8509-14A3C24C32FA}" type="slidenum">
              <a:rPr lang="en-US" altLang="en-US" sz="1200"/>
              <a:pPr/>
              <a:t>82</a:t>
            </a:fld>
            <a:endParaRPr lang="en-US" altLang="en-US" sz="1200"/>
          </a:p>
        </p:txBody>
      </p:sp>
    </p:spTree>
    <p:extLst>
      <p:ext uri="{BB962C8B-B14F-4D97-AF65-F5344CB8AC3E}">
        <p14:creationId xmlns:p14="http://schemas.microsoft.com/office/powerpoint/2010/main" val="10623695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C. Nasal cannulas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Deliver oxygen through two small, tubelike prongs that fit into the patient’s nostrils</a:t>
            </a:r>
            <a:endParaRPr lang="en-IN" altLang="en-US" dirty="0">
              <a:latin typeface="Times New Roman" charset="0"/>
            </a:endParaRPr>
          </a:p>
          <a:p>
            <a:r>
              <a:rPr lang="en-IN" altLang="en-US" dirty="0">
                <a:latin typeface="Times New Roman" charset="0"/>
              </a:rPr>
              <a:t> 	</a:t>
            </a:r>
            <a:r>
              <a:rPr lang="en-US" altLang="en-US" dirty="0">
                <a:latin typeface="Times New Roman" charset="0"/>
              </a:rPr>
              <a:t>2. Can provide 24% to 44% inspired oxygen when the flowmeter is set at 1–6 L/min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For patient comfort, flow rates above 6 L/min are not recommended.</a:t>
            </a:r>
            <a:endParaRPr lang="en-IN" altLang="en-US" dirty="0">
              <a:latin typeface="Times New Roman" charset="0"/>
            </a:endParaRPr>
          </a:p>
          <a:p>
            <a:r>
              <a:rPr lang="en-US" altLang="en-US" dirty="0">
                <a:latin typeface="Times New Roman" charset="0"/>
              </a:rPr>
              <a:t>	</a:t>
            </a: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57A86D3-40FD-554C-832B-80AA4443A386}" type="slidenum">
              <a:rPr lang="en-US" altLang="en-US" sz="1200"/>
              <a:pPr/>
              <a:t>83</a:t>
            </a:fld>
            <a:endParaRPr lang="en-US" altLang="en-US" sz="1200"/>
          </a:p>
        </p:txBody>
      </p:sp>
    </p:spTree>
    <p:extLst>
      <p:ext uri="{BB962C8B-B14F-4D97-AF65-F5344CB8AC3E}">
        <p14:creationId xmlns:p14="http://schemas.microsoft.com/office/powerpoint/2010/main" val="10663050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Used in patients with mild hypoxemia</a:t>
            </a:r>
            <a:endParaRPr lang="en-IN" altLang="en-US" dirty="0">
              <a:latin typeface="Times New Roman" charset="0"/>
            </a:endParaRPr>
          </a:p>
          <a:p>
            <a:pPr marL="228600" indent="-228600">
              <a:buAutoNum type="arabicPeriod" startAt="4"/>
            </a:pPr>
            <a:r>
              <a:rPr lang="en-US" altLang="en-US" dirty="0">
                <a:latin typeface="Times New Roman" charset="0"/>
              </a:rPr>
              <a:t>A patient who breathes through the mouth, or has a nasal obstruction, will get little or no benefit.</a:t>
            </a:r>
            <a:r>
              <a:rPr lang="en-IN" altLang="en-US" dirty="0">
                <a:latin typeface="Times New Roman" charset="0"/>
              </a:rPr>
              <a:t> </a:t>
            </a:r>
          </a:p>
          <a:p>
            <a:pPr marL="228600" indent="-228600">
              <a:buAutoNum type="arabicPeriod" startAt="5"/>
            </a:pPr>
            <a:r>
              <a:rPr lang="en-US" sz="1200" kern="1200" dirty="0">
                <a:solidFill>
                  <a:schemeClr val="tx1"/>
                </a:solidFill>
                <a:effectLst/>
                <a:latin typeface="Times New Roman" pitchFamily="18" charset="0"/>
                <a:ea typeface="+mn-ea"/>
                <a:cs typeface="+mn-cs"/>
              </a:rPr>
              <a:t>Some EMS systems provide humidified oxygen during extended transports. </a:t>
            </a:r>
          </a:p>
          <a:p>
            <a:pPr marL="0" indent="0">
              <a:buNone/>
            </a:pPr>
            <a:r>
              <a:rPr lang="en-US" sz="1200" kern="1200" dirty="0">
                <a:solidFill>
                  <a:schemeClr val="tx1"/>
                </a:solidFill>
                <a:effectLst/>
                <a:latin typeface="Times New Roman" pitchFamily="18" charset="0"/>
                <a:ea typeface="+mn-ea"/>
                <a:cs typeface="+mn-cs"/>
              </a:rPr>
              <a:t> 	a. Humidification may be associated with an increased generation of aerosolized droplets of fluid capable of transmitting disease.</a:t>
            </a:r>
          </a:p>
          <a:p>
            <a:endParaRPr lang="en-US" altLang="en-US" dirty="0">
              <a:latin typeface="Times New Roman" charset="0"/>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92FB3A8-6DE3-7C46-9A84-FC2714292655}" type="slidenum">
              <a:rPr lang="en-US" altLang="en-US" sz="1200"/>
              <a:pPr/>
              <a:t>84</a:t>
            </a:fld>
            <a:endParaRPr lang="en-US" altLang="en-US" sz="1200"/>
          </a:p>
        </p:txBody>
      </p:sp>
    </p:spTree>
    <p:extLst>
      <p:ext uri="{BB962C8B-B14F-4D97-AF65-F5344CB8AC3E}">
        <p14:creationId xmlns:p14="http://schemas.microsoft.com/office/powerpoint/2010/main" val="6375209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D. Partial rebreathing masks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Similar to nonrebreathing masks, except there is no one-way valve between the mask and the reservoir</a:t>
            </a:r>
            <a:endParaRPr lang="en-IN" altLang="en-US" dirty="0">
              <a:latin typeface="Times New Roman" charset="0"/>
            </a:endParaRPr>
          </a:p>
          <a:p>
            <a:r>
              <a:rPr lang="en-IN" altLang="en-US" dirty="0">
                <a:latin typeface="Times New Roman" charset="0"/>
              </a:rPr>
              <a:t> 	</a:t>
            </a:r>
            <a:r>
              <a:rPr lang="en-US" altLang="en-US" dirty="0">
                <a:latin typeface="Times New Roman" charset="0"/>
              </a:rPr>
              <a:t>2. Patients rebreathe a small amount of their exhaled air.</a:t>
            </a:r>
            <a:endParaRPr lang="en-IN" altLang="en-US" dirty="0">
              <a:latin typeface="Times New Roman" charset="0"/>
            </a:endParaRPr>
          </a:p>
          <a:p>
            <a:r>
              <a:rPr lang="en-US" altLang="en-US" dirty="0">
                <a:latin typeface="Times New Roman" charset="0"/>
              </a:rPr>
              <a:t>		</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C21083E-C650-9741-A963-763FCB23E189}" type="slidenum">
              <a:rPr lang="en-US" altLang="en-US" sz="1200"/>
              <a:pPr/>
              <a:t>85</a:t>
            </a:fld>
            <a:endParaRPr lang="en-US" altLang="en-US" sz="1200"/>
          </a:p>
        </p:txBody>
      </p:sp>
    </p:spTree>
    <p:extLst>
      <p:ext uri="{BB962C8B-B14F-4D97-AF65-F5344CB8AC3E}">
        <p14:creationId xmlns:p14="http://schemas.microsoft.com/office/powerpoint/2010/main" val="10188598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E. Venturi masks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Has a number of attachments can vary the percentage of oxygen while a constant flow is maintained from the regulator.</a:t>
            </a:r>
            <a:endParaRPr lang="en-IN" altLang="en-US" dirty="0">
              <a:latin typeface="Times New Roman"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2. Medium-flow device that delivers 24%-40% depending on the manufacturer.</a:t>
            </a:r>
          </a:p>
          <a:p>
            <a:r>
              <a:rPr lang="en-US" altLang="en-US" dirty="0">
                <a:latin typeface="Times New Roman" charset="0"/>
              </a:rPr>
              <a:t>		</a:t>
            </a:r>
            <a:endParaRPr lang="en-IN" altLang="en-US" dirty="0">
              <a:latin typeface="Times New Roman" charset="0"/>
            </a:endParaRPr>
          </a:p>
          <a:p>
            <a:endParaRPr lang="en-US" altLang="en-US" dirty="0">
              <a:latin typeface="Times New Roman" charset="0"/>
            </a:endParaRP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5DEC76B-5748-DD48-AEF4-F3E31E7E7834}" type="slidenum">
              <a:rPr lang="en-US" altLang="en-US" sz="1200"/>
              <a:pPr/>
              <a:t>86</a:t>
            </a:fld>
            <a:endParaRPr lang="en-US" altLang="en-US" sz="1200"/>
          </a:p>
        </p:txBody>
      </p:sp>
    </p:spTree>
    <p:extLst>
      <p:ext uri="{BB962C8B-B14F-4D97-AF65-F5344CB8AC3E}">
        <p14:creationId xmlns:p14="http://schemas.microsoft.com/office/powerpoint/2010/main" val="2090162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F. Tracheostomy masks</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Patients with tracheostomies do not breathe through their mouth and nose.</a:t>
            </a:r>
            <a:endParaRPr lang="en-IN" altLang="en-US" dirty="0">
              <a:latin typeface="Times New Roman" charset="0"/>
            </a:endParaRPr>
          </a:p>
          <a:p>
            <a:endParaRPr lang="en-US" altLang="en-US" dirty="0">
              <a:latin typeface="Times New Roman" charset="0"/>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C34691A-54C5-ED4C-8460-A00FA2139D07}" type="slidenum">
              <a:rPr lang="en-US" altLang="en-US" sz="1200"/>
              <a:pPr/>
              <a:t>87</a:t>
            </a:fld>
            <a:endParaRPr lang="en-US" altLang="en-US" sz="1200"/>
          </a:p>
        </p:txBody>
      </p:sp>
    </p:spTree>
    <p:extLst>
      <p:ext uri="{BB962C8B-B14F-4D97-AF65-F5344CB8AC3E}">
        <p14:creationId xmlns:p14="http://schemas.microsoft.com/office/powerpoint/2010/main" val="8760960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Tracheostomy masks cover the tracheostomy hole and have a strap that goes around the neck.</a:t>
            </a:r>
            <a:endParaRPr lang="en-IN" altLang="en-US" dirty="0">
              <a:latin typeface="Times New Roman" charset="0"/>
            </a:endParaRPr>
          </a:p>
          <a:p>
            <a:r>
              <a:rPr lang="en-IN" altLang="en-US" dirty="0">
                <a:latin typeface="Times New Roman" charset="0"/>
              </a:rPr>
              <a:t> 	</a:t>
            </a:r>
            <a:r>
              <a:rPr lang="en-US" altLang="en-US" dirty="0">
                <a:latin typeface="Times New Roman" charset="0"/>
              </a:rPr>
              <a:t>a. These may not be available in an emergency setting, in which case you should improvise by placing a face mask over the stoma.</a:t>
            </a:r>
            <a:endParaRPr lang="en-IN" altLang="en-US" dirty="0">
              <a:latin typeface="Times New Roman" charset="0"/>
            </a:endParaRPr>
          </a:p>
          <a:p>
            <a:r>
              <a:rPr lang="en-US" altLang="en-US" dirty="0">
                <a:latin typeface="Times New Roman" charset="0"/>
              </a:rPr>
              <a:t>		</a:t>
            </a: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4856E15-8B16-8E4C-81B4-7A9D0131403D}" type="slidenum">
              <a:rPr lang="en-US" altLang="en-US" sz="1200"/>
              <a:pPr/>
              <a:t>88</a:t>
            </a:fld>
            <a:endParaRPr lang="en-US" altLang="en-US" sz="1200"/>
          </a:p>
        </p:txBody>
      </p:sp>
    </p:spTree>
    <p:extLst>
      <p:ext uri="{BB962C8B-B14F-4D97-AF65-F5344CB8AC3E}">
        <p14:creationId xmlns:p14="http://schemas.microsoft.com/office/powerpoint/2010/main" val="13992016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XII. Assisted and Artificial Ventilation</a:t>
            </a:r>
          </a:p>
          <a:p>
            <a:r>
              <a:rPr lang="en-US" altLang="en-US" dirty="0">
                <a:latin typeface="Times New Roman" charset="0"/>
              </a:rPr>
              <a:t>A. Basic airway and ventilation techniques are extremely effective when administered appropriately.</a:t>
            </a:r>
            <a:endParaRPr lang="en-IN" altLang="en-US" b="1" dirty="0">
              <a:latin typeface="Times New Roman" charset="0"/>
            </a:endParaRPr>
          </a:p>
          <a:p>
            <a:r>
              <a:rPr lang="en-US" altLang="en-US" dirty="0">
                <a:latin typeface="Times New Roman" charset="0"/>
              </a:rPr>
              <a:t>	</a:t>
            </a:r>
            <a:endParaRPr lang="en-IN" altLang="en-US" dirty="0">
              <a:latin typeface="Times New Roman" charset="0"/>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1409F79-26ED-7A49-9998-7DBFA3833807}" type="slidenum">
              <a:rPr lang="en-US" altLang="en-US" sz="1200"/>
              <a:pPr/>
              <a:t>89</a:t>
            </a:fld>
            <a:endParaRPr lang="en-US" altLang="en-US" sz="1200"/>
          </a:p>
        </p:txBody>
      </p:sp>
    </p:spTree>
    <p:extLst>
      <p:ext uri="{BB962C8B-B14F-4D97-AF65-F5344CB8AC3E}">
        <p14:creationId xmlns:p14="http://schemas.microsoft.com/office/powerpoint/2010/main" val="19153208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1. Signs and symptoms of inadequate ventilation: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Altered mental status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Inadequate minute volume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Excessive accessory muscle use and fatigue</a:t>
            </a:r>
            <a:endParaRPr lang="en-IN" altLang="en-US" dirty="0">
              <a:latin typeface="Times New Roman" charset="0"/>
            </a:endParaRPr>
          </a:p>
          <a:p>
            <a:endParaRPr lang="en-US" altLang="en-US" dirty="0">
              <a:latin typeface="Times New Roman" charset="0"/>
            </a:endParaRP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F09E8F5-EF9D-A141-9E52-D10661A7CE63}" type="slidenum">
              <a:rPr lang="en-US" altLang="en-US" sz="1200"/>
              <a:pPr/>
              <a:t>90</a:t>
            </a:fld>
            <a:endParaRPr lang="en-US" altLang="en-US" sz="1200"/>
          </a:p>
        </p:txBody>
      </p:sp>
    </p:spTree>
    <p:extLst>
      <p:ext uri="{BB962C8B-B14F-4D97-AF65-F5344CB8AC3E}">
        <p14:creationId xmlns:p14="http://schemas.microsoft.com/office/powerpoint/2010/main" val="166109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II. Anatomy of the Respiratory System</a:t>
            </a:r>
          </a:p>
          <a:p>
            <a:r>
              <a:rPr lang="en-US" altLang="en-US" dirty="0">
                <a:latin typeface="Times New Roman" charset="0"/>
              </a:rPr>
              <a:t>A. The respiratory system consists of all the structures that make up the airway and help us breathe, or ventilate.</a:t>
            </a:r>
            <a:endParaRPr lang="en-IN" altLang="en-US" b="1" dirty="0">
              <a:latin typeface="Times New Roman" charset="0"/>
            </a:endParaRPr>
          </a:p>
          <a:p>
            <a:r>
              <a:rPr lang="en-US" altLang="en-US" dirty="0">
                <a:latin typeface="Times New Roman" charset="0"/>
              </a:rPr>
              <a:t>B. The airway is divided into the upper and lower airways.</a:t>
            </a:r>
            <a:endParaRPr lang="en-IN" altLang="en-US" b="1" dirty="0">
              <a:latin typeface="Times New Roman" charset="0"/>
            </a:endParaRPr>
          </a:p>
          <a:p>
            <a:endParaRPr lang="en-US" altLang="en-US" dirty="0">
              <a:latin typeface="Times New Roman"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EF627A9-7517-2F49-A645-FE022DA8FB3C}" type="slidenum">
              <a:rPr lang="en-US" altLang="en-US" sz="1200"/>
              <a:pPr/>
              <a:t>10</a:t>
            </a:fld>
            <a:endParaRPr lang="en-US" altLang="en-US" sz="1200" dirty="0"/>
          </a:p>
        </p:txBody>
      </p:sp>
    </p:spTree>
    <p:extLst>
      <p:ext uri="{BB962C8B-B14F-4D97-AF65-F5344CB8AC3E}">
        <p14:creationId xmlns:p14="http://schemas.microsoft.com/office/powerpoint/2010/main" val="672835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2. To assist a patient with ventilations using a bag-mask device:</a:t>
            </a:r>
            <a:endParaRPr lang="en-IN" altLang="en-US" dirty="0">
              <a:latin typeface="Times New Roman" charset="0"/>
            </a:endParaRPr>
          </a:p>
          <a:p>
            <a:r>
              <a:rPr lang="en-IN" altLang="en-US" dirty="0">
                <a:latin typeface="Times New Roman" charset="0"/>
              </a:rPr>
              <a:t> 	</a:t>
            </a:r>
            <a:r>
              <a:rPr lang="en-US" altLang="en-US" dirty="0">
                <a:latin typeface="Times New Roman" charset="0"/>
              </a:rPr>
              <a:t>a. Explain the procedure to the patient.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Place the mask over the patient’s nose and mouth.</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Squeeze the bag each time the patient breathes, maintaining the same rate as the patient.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d.</a:t>
            </a:r>
            <a:r>
              <a:rPr lang="en-US" altLang="en-US" dirty="0">
                <a:latin typeface="Times New Roman" charset="0"/>
              </a:rPr>
              <a:t> After the initial 5 to 10 breaths, slowly adjust the rate and deliver an appropriate tidal volume.</a:t>
            </a:r>
            <a:endParaRPr lang="en-IN" altLang="en-US" dirty="0">
              <a:latin typeface="Times New Roman" charset="0"/>
            </a:endParaRPr>
          </a:p>
          <a:p>
            <a:r>
              <a:rPr lang="en-IN" altLang="en-US" dirty="0">
                <a:latin typeface="Times New Roman" charset="0"/>
              </a:rPr>
              <a:t> 	</a:t>
            </a:r>
            <a:r>
              <a:rPr lang="en-US" altLang="en-US" dirty="0">
                <a:latin typeface="Times New Roman" charset="0"/>
              </a:rPr>
              <a:t>e. Adjust the rate and tidal volume to maintain an adequate minute volume.</a:t>
            </a:r>
            <a:endParaRPr lang="en-IN" altLang="en-US" dirty="0">
              <a:latin typeface="Times New Roman" charset="0"/>
            </a:endParaRPr>
          </a:p>
          <a:p>
            <a:endParaRPr lang="en-US" altLang="en-US" dirty="0">
              <a:latin typeface="Times New Roman" charset="0"/>
            </a:endParaRP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14BB67D-DFAE-BB46-9BB2-EAD157107F88}" type="slidenum">
              <a:rPr lang="en-US" altLang="en-US" sz="1200"/>
              <a:pPr/>
              <a:t>91</a:t>
            </a:fld>
            <a:endParaRPr lang="en-US" altLang="en-US" sz="1200"/>
          </a:p>
        </p:txBody>
      </p:sp>
    </p:spTree>
    <p:extLst>
      <p:ext uri="{BB962C8B-B14F-4D97-AF65-F5344CB8AC3E}">
        <p14:creationId xmlns:p14="http://schemas.microsoft.com/office/powerpoint/2010/main" val="6987407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B. Artificial ventilation</a:t>
            </a:r>
            <a:endParaRPr lang="en-IN" altLang="en-US" b="1" dirty="0">
              <a:latin typeface="Times New Roman" charset="0"/>
            </a:endParaRPr>
          </a:p>
          <a:p>
            <a:r>
              <a:rPr lang="en-IN" altLang="en-US" dirty="0">
                <a:latin typeface="Times New Roman" charset="0"/>
              </a:rPr>
              <a:t> 	</a:t>
            </a:r>
            <a:r>
              <a:rPr lang="en-US" altLang="en-US" dirty="0">
                <a:latin typeface="Times New Roman" charset="0"/>
              </a:rPr>
              <a:t>1. Once you determine that a patient is not breathing, begin artificial ventilation immediately.</a:t>
            </a:r>
            <a:endParaRPr lang="en-IN" altLang="en-US" dirty="0">
              <a:latin typeface="Times New Roman" charset="0"/>
            </a:endParaRPr>
          </a:p>
          <a:p>
            <a:r>
              <a:rPr lang="en-IN" altLang="en-US" dirty="0">
                <a:latin typeface="Times New Roman" charset="0"/>
              </a:rPr>
              <a:t> 	</a:t>
            </a:r>
            <a:r>
              <a:rPr lang="en-US" altLang="en-US" dirty="0">
                <a:latin typeface="Times New Roman" charset="0"/>
              </a:rPr>
              <a:t>2. Available methods:</a:t>
            </a:r>
            <a:endParaRPr lang="en-IN" altLang="en-US" dirty="0">
              <a:latin typeface="Times New Roman" charset="0"/>
            </a:endParaRPr>
          </a:p>
          <a:p>
            <a:r>
              <a:rPr lang="en-IN" altLang="en-US" dirty="0">
                <a:latin typeface="Times New Roman" charset="0"/>
              </a:rPr>
              <a:t> 		</a:t>
            </a:r>
            <a:r>
              <a:rPr lang="en-US" altLang="en-US" dirty="0">
                <a:latin typeface="Times New Roman" charset="0"/>
              </a:rPr>
              <a:t>a. Mouth-to-mask technique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One- or two-person bag-mask device</a:t>
            </a:r>
            <a:endParaRPr lang="en-IN" altLang="en-US" dirty="0">
              <a:latin typeface="Times New Roman" charset="0"/>
            </a:endParaRPr>
          </a:p>
          <a:p>
            <a:r>
              <a:rPr lang="en-US" altLang="en-US" dirty="0">
                <a:latin typeface="Times New Roman" charset="0"/>
              </a:rPr>
              <a:t>		</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74EF03F-1131-D04F-A9E7-C43B6839E507}" type="slidenum">
              <a:rPr lang="en-US" altLang="en-US" sz="1200"/>
              <a:pPr/>
              <a:t>92</a:t>
            </a:fld>
            <a:endParaRPr lang="en-US" altLang="en-US" sz="1200"/>
          </a:p>
        </p:txBody>
      </p:sp>
    </p:spTree>
    <p:extLst>
      <p:ext uri="{BB962C8B-B14F-4D97-AF65-F5344CB8AC3E}">
        <p14:creationId xmlns:p14="http://schemas.microsoft.com/office/powerpoint/2010/main" val="12956404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3. Normal ventilation versus positive pressure ventilation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Artificial ventilations are necessary to sustain life, but they are not the same as normal breathing.</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In normal breathing, the diaphragm contracts and negative pressure is generated in the chest cavity, which sucks air into the chest.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positive pressure ventilation generated by a device forces air into the chest cavity.</a:t>
            </a:r>
            <a:endParaRPr lang="en-IN" altLang="en-US" dirty="0">
              <a:latin typeface="Times New Roman" charset="0"/>
            </a:endParaRPr>
          </a:p>
          <a:p>
            <a:endParaRPr lang="en-US" altLang="en-US" dirty="0">
              <a:latin typeface="Times New Roman" charset="0"/>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FE0FC61-F390-D940-80DE-E1E2030A7477}" type="slidenum">
              <a:rPr lang="en-US" altLang="en-US" sz="1200"/>
              <a:pPr/>
              <a:t>93</a:t>
            </a:fld>
            <a:endParaRPr lang="en-US" altLang="en-US" sz="1200"/>
          </a:p>
        </p:txBody>
      </p:sp>
    </p:spTree>
    <p:extLst>
      <p:ext uri="{BB962C8B-B14F-4D97-AF65-F5344CB8AC3E}">
        <p14:creationId xmlns:p14="http://schemas.microsoft.com/office/powerpoint/2010/main" val="3446272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err="1">
                <a:latin typeface="Times New Roman" charset="0"/>
              </a:rPr>
              <a:t>b.</a:t>
            </a:r>
            <a:r>
              <a:rPr lang="en-US" altLang="en-US" dirty="0">
                <a:latin typeface="Times New Roman" charset="0"/>
              </a:rPr>
              <a:t> With positive pressure ventilation: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Increased intrathoracic pressure causes compression of the vena cava and reduces blood return to the heart, which reduces the amount of blood pumped by the heart.</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More volume is required to have the same effects as normal breathing, which pushes the airway walls out of their normal anatomic shape.</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Air is forced into the stomach, causing gastric distention that could result in vomiting and aspiration.</a:t>
            </a:r>
            <a:endParaRPr lang="en-IN" altLang="en-US" dirty="0">
              <a:latin typeface="Times New Roman" charset="0"/>
            </a:endParaRPr>
          </a:p>
          <a:p>
            <a:r>
              <a:rPr lang="en-US" altLang="en-US" dirty="0" err="1">
                <a:latin typeface="Times New Roman" charset="0"/>
              </a:rPr>
              <a:t>c.</a:t>
            </a:r>
            <a:r>
              <a:rPr lang="en-US" altLang="en-US" dirty="0">
                <a:latin typeface="Times New Roman" charset="0"/>
              </a:rPr>
              <a:t> The EMT must regulate the rate and volume of artificial ventilations to help prevent the drop in cardiac output.</a:t>
            </a:r>
            <a:endParaRPr lang="en-IN" altLang="en-US" dirty="0">
              <a:latin typeface="Times New Roman" charset="0"/>
            </a:endParaRPr>
          </a:p>
          <a:p>
            <a:r>
              <a:rPr lang="en-US" altLang="en-US" dirty="0" err="1">
                <a:latin typeface="Times New Roman" charset="0"/>
              </a:rPr>
              <a:t>d.</a:t>
            </a:r>
            <a:r>
              <a:rPr lang="en-US" altLang="en-US" dirty="0">
                <a:latin typeface="Times New Roman" charset="0"/>
              </a:rPr>
              <a:t> Ventilation rates (for apneic patients with a pulse)</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a:t>
            </a:r>
            <a:r>
              <a:rPr lang="en-US" altLang="en-US" dirty="0">
                <a:latin typeface="Times New Roman" charset="0"/>
              </a:rPr>
              <a:t> Adult: 1 breath per 6 seconds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Child: 1 breath per 2–3 seconds</a:t>
            </a:r>
            <a:endParaRPr lang="en-IN" altLang="en-US" dirty="0">
              <a:latin typeface="Times New Roman" charset="0"/>
            </a:endParaRPr>
          </a:p>
          <a:p>
            <a:r>
              <a:rPr lang="en-IN" altLang="en-US" dirty="0">
                <a:latin typeface="Times New Roman" charset="0"/>
              </a:rPr>
              <a:t>	 </a:t>
            </a:r>
            <a:r>
              <a:rPr lang="en-US" altLang="en-US" dirty="0">
                <a:latin typeface="Times New Roman" charset="0"/>
              </a:rPr>
              <a:t>iii. Infant: 1 breath per 2–3 seconds</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29E3864-3FA0-364B-A00E-05FACC38B5F3}" type="slidenum">
              <a:rPr lang="en-US" altLang="en-US" sz="1200"/>
              <a:pPr/>
              <a:t>94</a:t>
            </a:fld>
            <a:endParaRPr lang="en-US" altLang="en-US" sz="1200"/>
          </a:p>
        </p:txBody>
      </p:sp>
    </p:spTree>
    <p:extLst>
      <p:ext uri="{BB962C8B-B14F-4D97-AF65-F5344CB8AC3E}">
        <p14:creationId xmlns:p14="http://schemas.microsoft.com/office/powerpoint/2010/main" val="3871645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4. Mouth-to-mouth and mouth-to-mask ventilation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A barrier device is routinely used in mouth-to-mouth ventilations.</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A mask with an oxygen inlet provides oxygen during mouth-to-mask ventilation.</a:t>
            </a:r>
            <a:endParaRPr lang="en-IN" altLang="en-US" dirty="0">
              <a:latin typeface="Times New Roman" charset="0"/>
            </a:endParaRPr>
          </a:p>
          <a:p>
            <a:r>
              <a:rPr lang="en-US" altLang="en-US" dirty="0">
                <a:latin typeface="Times New Roman" charset="0"/>
              </a:rPr>
              <a:t>		</a:t>
            </a: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FDF3260-9A70-CC4E-9D9A-3D400E37F1E3}" type="slidenum">
              <a:rPr lang="en-US" altLang="en-US" sz="1200"/>
              <a:pPr/>
              <a:t>95</a:t>
            </a:fld>
            <a:endParaRPr lang="en-US" altLang="en-US" sz="1200"/>
          </a:p>
        </p:txBody>
      </p:sp>
    </p:spTree>
    <p:extLst>
      <p:ext uri="{BB962C8B-B14F-4D97-AF65-F5344CB8AC3E}">
        <p14:creationId xmlns:p14="http://schemas.microsoft.com/office/powerpoint/2010/main" val="1990574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5. Bag-mask device</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 Provides less tidal volume than mouth-to-mask ventilation but delivers a much higher concentration of oxygen with a flow rate of 15 L/min and a adequate mask-to-face seal.</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Bag-mask device components</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A disposable self-inflating mask</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No pop-off valve, or if one is present, the capability of disabling the popoff valve.</a:t>
            </a:r>
          </a:p>
          <a:p>
            <a:r>
              <a:rPr lang="en-US" sz="1200" kern="1200" dirty="0">
                <a:solidFill>
                  <a:schemeClr val="tx1"/>
                </a:solidFill>
                <a:effectLst/>
                <a:latin typeface="Times New Roman" pitchFamily="18" charset="0"/>
                <a:ea typeface="+mn-ea"/>
                <a:cs typeface="+mn-cs"/>
              </a:rPr>
              <a:t>		iii. An inline viral filter</a:t>
            </a:r>
          </a:p>
          <a:p>
            <a:r>
              <a:rPr lang="en-US" sz="1200" kern="1200" dirty="0">
                <a:solidFill>
                  <a:schemeClr val="tx1"/>
                </a:solidFill>
                <a:effectLst/>
                <a:latin typeface="Times New Roman" pitchFamily="18" charset="0"/>
                <a:ea typeface="+mn-ea"/>
                <a:cs typeface="+mn-cs"/>
              </a:rPr>
              <a:t>		iv. An outlet valve that is a true valve for nonrebreathing</a:t>
            </a:r>
          </a:p>
          <a:p>
            <a:r>
              <a:rPr lang="en-US" sz="1200" kern="1200" dirty="0">
                <a:solidFill>
                  <a:schemeClr val="tx1"/>
                </a:solidFill>
                <a:effectLst/>
                <a:latin typeface="Times New Roman" pitchFamily="18" charset="0"/>
                <a:ea typeface="+mn-ea"/>
                <a:cs typeface="+mn-cs"/>
              </a:rPr>
              <a:t> 		v. An oxygen reservoir that allows for delivery of high-concentration oxygen.</a:t>
            </a:r>
          </a:p>
          <a:p>
            <a:r>
              <a:rPr lang="en-US" sz="1200" kern="1200" dirty="0">
                <a:solidFill>
                  <a:schemeClr val="tx1"/>
                </a:solidFill>
                <a:effectLst/>
                <a:latin typeface="Times New Roman" pitchFamily="18" charset="0"/>
                <a:ea typeface="+mn-ea"/>
                <a:cs typeface="+mn-cs"/>
              </a:rPr>
              <a:t> 		vi. A one-way, no-jam inlet valve system that provides an oxygen flow rate at a maximum of 15 L/min with standard 15/22-mm fittings for face mask and endotracheal (or other advanced airway adjunct) connect).</a:t>
            </a:r>
          </a:p>
          <a:p>
            <a:r>
              <a:rPr lang="en-US" sz="1200" kern="1200" dirty="0">
                <a:solidFill>
                  <a:schemeClr val="tx1"/>
                </a:solidFill>
                <a:effectLst/>
                <a:latin typeface="Times New Roman" pitchFamily="18" charset="0"/>
                <a:ea typeface="+mn-ea"/>
                <a:cs typeface="+mn-cs"/>
              </a:rPr>
              <a:t> 		vii. A transparent face mask.</a:t>
            </a:r>
          </a:p>
          <a:p>
            <a:r>
              <a:rPr lang="en-US" sz="1200" kern="1200" dirty="0">
                <a:solidFill>
                  <a:schemeClr val="tx1"/>
                </a:solidFill>
                <a:effectLst/>
                <a:latin typeface="Times New Roman" pitchFamily="18" charset="0"/>
                <a:ea typeface="+mn-ea"/>
                <a:cs typeface="+mn-cs"/>
              </a:rPr>
              <a:t> 		viii. Ability to perform under extreme environmental conditions</a:t>
            </a:r>
          </a:p>
          <a:p>
            <a:pPr marL="0" indent="0">
              <a:buNone/>
            </a:pPr>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The volume of air delivered is based on observing chest rise and fall</a:t>
            </a:r>
          </a:p>
          <a:p>
            <a:pPr marL="228600" indent="-228600">
              <a:buAutoNum type="arabicPeriod" startAt="6"/>
            </a:pPr>
            <a:r>
              <a:rPr lang="en-US" sz="1200" kern="1200" dirty="0">
                <a:solidFill>
                  <a:schemeClr val="tx1"/>
                </a:solidFill>
                <a:effectLst/>
                <a:latin typeface="Times New Roman" pitchFamily="18" charset="0"/>
                <a:ea typeface="+mn-ea"/>
                <a:cs typeface="+mn-cs"/>
              </a:rPr>
              <a:t>Bag-mask technique </a:t>
            </a:r>
          </a:p>
          <a:p>
            <a:pPr marL="0" indent="0">
              <a:buNone/>
            </a:pPr>
            <a:r>
              <a:rPr lang="en-US" sz="1200" kern="1200" dirty="0">
                <a:solidFill>
                  <a:schemeClr val="tx1"/>
                </a:solidFill>
                <a:effectLst/>
                <a:latin typeface="Times New Roman" pitchFamily="18" charset="0"/>
                <a:ea typeface="+mn-ea"/>
                <a:cs typeface="+mn-cs"/>
              </a:rPr>
              <a:t> 	a. To use the one-person BVM technique (</a:t>
            </a:r>
            <a:r>
              <a:rPr lang="en-US" sz="1200" b="1" kern="1200" dirty="0">
                <a:solidFill>
                  <a:schemeClr val="tx1"/>
                </a:solidFill>
                <a:effectLst/>
                <a:latin typeface="Times New Roman" pitchFamily="18" charset="0"/>
                <a:ea typeface="+mn-ea"/>
                <a:cs typeface="+mn-cs"/>
              </a:rPr>
              <a:t>Skill Drill 11-8</a:t>
            </a:r>
            <a:r>
              <a:rPr lang="en-US" sz="1200" kern="1200" dirty="0">
                <a:solidFill>
                  <a:schemeClr val="tx1"/>
                </a:solidFill>
                <a:effectLst/>
                <a:latin typeface="Times New Roman" pitchFamily="18" charset="0"/>
                <a:ea typeface="+mn-ea"/>
                <a:cs typeface="+mn-cs"/>
              </a:rPr>
              <a:t>)</a:t>
            </a:r>
            <a:r>
              <a:rPr lang="en-US" altLang="en-US" dirty="0">
                <a:latin typeface="Times New Roman" charset="0"/>
              </a:rPr>
              <a:t>	</a:t>
            </a: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600238A-D94B-004E-B8EA-5438F758B903}" type="slidenum">
              <a:rPr lang="en-US" altLang="en-US" sz="1200"/>
              <a:pPr/>
              <a:t>96</a:t>
            </a:fld>
            <a:endParaRPr lang="en-US" altLang="en-US" sz="1200"/>
          </a:p>
        </p:txBody>
      </p:sp>
    </p:spTree>
    <p:extLst>
      <p:ext uri="{BB962C8B-B14F-4D97-AF65-F5344CB8AC3E}">
        <p14:creationId xmlns:p14="http://schemas.microsoft.com/office/powerpoint/2010/main" val="16475890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7. Gastric distention</a:t>
            </a:r>
            <a:endParaRPr lang="en-IN" altLang="en-US" dirty="0">
              <a:latin typeface="Times New Roman" charset="0"/>
            </a:endParaRPr>
          </a:p>
          <a:p>
            <a:r>
              <a:rPr lang="en-IN" altLang="en-US" dirty="0">
                <a:latin typeface="Times New Roman" charset="0"/>
              </a:rPr>
              <a:t> 	</a:t>
            </a:r>
            <a:r>
              <a:rPr lang="en-US" altLang="en-US" dirty="0">
                <a:latin typeface="Times New Roman" charset="0"/>
              </a:rPr>
              <a:t>a. Occurs when artificial ventilation fills the stomach with air</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b.</a:t>
            </a:r>
            <a:r>
              <a:rPr lang="en-US" altLang="en-US" dirty="0">
                <a:latin typeface="Times New Roman" charset="0"/>
              </a:rPr>
              <a:t> Most likely to occur when:	</a:t>
            </a:r>
          </a:p>
          <a:p>
            <a:r>
              <a:rPr lang="en-US" altLang="en-US" dirty="0">
                <a:latin typeface="Times New Roman" charset="0"/>
              </a:rPr>
              <a:t> 		</a:t>
            </a:r>
            <a:r>
              <a:rPr lang="en-US" altLang="en-US" dirty="0" err="1">
                <a:latin typeface="Times New Roman" charset="0"/>
              </a:rPr>
              <a:t>i.</a:t>
            </a:r>
            <a:r>
              <a:rPr lang="en-US" altLang="en-US" dirty="0">
                <a:latin typeface="Times New Roman" charset="0"/>
              </a:rPr>
              <a:t> You ventilate the patient too forcefully or too rapidly with a bag-mask device or pocket mask</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ii.</a:t>
            </a:r>
            <a:r>
              <a:rPr lang="en-US" altLang="en-US" dirty="0">
                <a:latin typeface="Times New Roman" charset="0"/>
              </a:rPr>
              <a:t> The airway is obstructed as a result of a foreign body or improper head position</a:t>
            </a:r>
            <a:endParaRPr lang="en-IN" altLang="en-US" dirty="0">
              <a:latin typeface="Times New Roman" charset="0"/>
            </a:endParaRPr>
          </a:p>
          <a:p>
            <a:r>
              <a:rPr lang="en-IN" altLang="en-US" dirty="0">
                <a:latin typeface="Times New Roman" charset="0"/>
              </a:rPr>
              <a:t> 	</a:t>
            </a:r>
            <a:r>
              <a:rPr lang="en-US" altLang="en-US" dirty="0" err="1">
                <a:latin typeface="Times New Roman" charset="0"/>
              </a:rPr>
              <a:t>c.</a:t>
            </a:r>
            <a:r>
              <a:rPr lang="en-US" altLang="en-US" dirty="0">
                <a:latin typeface="Times New Roman" charset="0"/>
              </a:rPr>
              <a:t> Give slow, gentle breaths during artificial ventilation over 1 second.</a:t>
            </a:r>
            <a:endParaRPr lang="en-IN" altLang="en-US" dirty="0">
              <a:latin typeface="Times New Roman" charset="0"/>
            </a:endParaRP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BBD271F-18E4-F646-9840-15309771C63F}" type="slidenum">
              <a:rPr lang="en-US" altLang="en-US" sz="1200"/>
              <a:pPr/>
              <a:t>97</a:t>
            </a:fld>
            <a:endParaRPr lang="en-US" altLang="en-US" sz="1200"/>
          </a:p>
        </p:txBody>
      </p:sp>
    </p:spTree>
    <p:extLst>
      <p:ext uri="{BB962C8B-B14F-4D97-AF65-F5344CB8AC3E}">
        <p14:creationId xmlns:p14="http://schemas.microsoft.com/office/powerpoint/2010/main" val="1365573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err="1">
                <a:latin typeface="Times New Roman" charset="0"/>
              </a:rPr>
              <a:t>d.</a:t>
            </a:r>
            <a:r>
              <a:rPr lang="en-US" altLang="en-US" dirty="0">
                <a:latin typeface="Times New Roman" charset="0"/>
              </a:rPr>
              <a:t> To prevent or alleviate distention:</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i.</a:t>
            </a:r>
            <a:r>
              <a:rPr lang="en-US" altLang="en-US" dirty="0">
                <a:latin typeface="Times New Roman" charset="0"/>
              </a:rPr>
              <a:t> Ensure that the patient’s airway is appropriately positioned.</a:t>
            </a:r>
            <a:endParaRPr lang="en-IN" altLang="en-US" dirty="0">
              <a:latin typeface="Times New Roman" charset="0"/>
            </a:endParaRPr>
          </a:p>
          <a:p>
            <a:r>
              <a:rPr lang="en-US" altLang="en-US" dirty="0">
                <a:latin typeface="Times New Roman" charset="0"/>
              </a:rPr>
              <a:t>	</a:t>
            </a:r>
            <a:r>
              <a:rPr lang="en-US" altLang="en-US" dirty="0" err="1">
                <a:latin typeface="Times New Roman" charset="0"/>
              </a:rPr>
              <a:t>ii.</a:t>
            </a:r>
            <a:r>
              <a:rPr lang="en-US" altLang="en-US" dirty="0">
                <a:latin typeface="Times New Roman" charset="0"/>
              </a:rPr>
              <a:t> Ventilate the patient at the appropriate rate.</a:t>
            </a:r>
            <a:endParaRPr lang="en-IN" altLang="en-US" dirty="0">
              <a:latin typeface="Times New Roman" charset="0"/>
            </a:endParaRPr>
          </a:p>
          <a:p>
            <a:r>
              <a:rPr lang="en-US" altLang="en-US" dirty="0">
                <a:latin typeface="Times New Roman" charset="0"/>
              </a:rPr>
              <a:t>	iii. Ventilate the patient with the appropriate volume.</a:t>
            </a:r>
            <a:endParaRPr lang="en-IN" altLang="en-US" dirty="0">
              <a:latin typeface="Times New Roman" charset="0"/>
            </a:endParaRPr>
          </a:p>
          <a:p>
            <a:r>
              <a:rPr lang="en-US" altLang="en-US" dirty="0">
                <a:latin typeface="Times New Roman" charset="0"/>
              </a:rPr>
              <a:t>e. If gastric distention makes it impossible to ventilate the patient and an ALS provider is not available to perform decompression, consider applying pressure over the upper abdomen (last resort).</a:t>
            </a:r>
            <a:endParaRPr lang="en-IN" altLang="en-US" dirty="0">
              <a:latin typeface="Times New Roman" charset="0"/>
            </a:endParaRPr>
          </a:p>
          <a:p>
            <a:r>
              <a:rPr lang="en-US" altLang="en-US" dirty="0">
                <a:latin typeface="Times New Roman" charset="0"/>
              </a:rPr>
              <a:t>f. If vomiting occurs as a result, turn the patient’s entire body to the side, suction and/or wipe out the mouth with your gloved hand, return the patient to a supine position, and continue rescue breathing.</a:t>
            </a:r>
            <a:endParaRPr lang="en-IN" altLang="en-US" dirty="0">
              <a:latin typeface="Times New Roman" charset="0"/>
            </a:endParaRPr>
          </a:p>
          <a:p>
            <a:endParaRPr lang="en-US" altLang="en-US" dirty="0">
              <a:latin typeface="Times New Roman" charset="0"/>
            </a:endParaRPr>
          </a:p>
          <a:p>
            <a:endParaRPr lang="en-US" altLang="en-US" dirty="0">
              <a:latin typeface="Times New Roman" charset="0"/>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64EC4CF-B093-A749-8A06-F6408F180766}" type="slidenum">
              <a:rPr lang="en-US" altLang="en-US" sz="1200"/>
              <a:pPr/>
              <a:t>98</a:t>
            </a:fld>
            <a:endParaRPr lang="en-US" altLang="en-US" sz="1200"/>
          </a:p>
        </p:txBody>
      </p:sp>
    </p:spTree>
    <p:extLst>
      <p:ext uri="{BB962C8B-B14F-4D97-AF65-F5344CB8AC3E}">
        <p14:creationId xmlns:p14="http://schemas.microsoft.com/office/powerpoint/2010/main" val="16069304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8. Passive ventilation</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 Sometimes called passive oxygenation or apneic oxygenation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Air movement into and out of the chest cavity occurs passively as a result of compressing on the chest.</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a:t>
            </a:r>
            <a:r>
              <a:rPr lang="en-US" sz="1200" kern="1200" dirty="0">
                <a:solidFill>
                  <a:schemeClr val="tx1"/>
                </a:solidFill>
                <a:effectLst/>
                <a:latin typeface="Times New Roman" pitchFamily="18" charset="0"/>
                <a:ea typeface="+mn-ea"/>
                <a:cs typeface="+mn-cs"/>
              </a:rPr>
              <a:t> When the chest is compressed, air is forced out of the thorax</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ii.</a:t>
            </a:r>
            <a:r>
              <a:rPr lang="en-US" sz="1200" kern="1200" dirty="0">
                <a:solidFill>
                  <a:schemeClr val="tx1"/>
                </a:solidFill>
                <a:effectLst/>
                <a:latin typeface="Times New Roman" pitchFamily="18" charset="0"/>
                <a:ea typeface="+mn-ea"/>
                <a:cs typeface="+mn-cs"/>
              </a:rPr>
              <a:t> As the chest recoils following compression, a negative pressure is created within the chest, which results in a vacuum. </a:t>
            </a:r>
          </a:p>
          <a:p>
            <a:r>
              <a:rPr lang="en-US" sz="1200" kern="1200" dirty="0">
                <a:solidFill>
                  <a:schemeClr val="tx1"/>
                </a:solidFill>
                <a:effectLst/>
                <a:latin typeface="Times New Roman" pitchFamily="18" charset="0"/>
                <a:ea typeface="+mn-ea"/>
                <a:cs typeface="+mn-cs"/>
              </a:rPr>
              <a:t> 		iii. Air is sucked into the chest cavity, similar to what occurs with the muscle contraction during active inhalation.</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Passive ventilation can be enhanced by inserting an oropharyngeal airway and providing supplemental oxygen.</a:t>
            </a:r>
          </a:p>
          <a:p>
            <a:r>
              <a:rPr lang="en-US" altLang="en-US" dirty="0">
                <a:latin typeface="Times New Roman" charset="0"/>
              </a:rPr>
              <a:t>	</a:t>
            </a: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A171C75-0169-6146-B1FA-F9843FFBD48E}" type="slidenum">
              <a:rPr lang="en-US" altLang="en-US" sz="1200"/>
              <a:pPr/>
              <a:t>99</a:t>
            </a:fld>
            <a:endParaRPr lang="en-US" altLang="en-US" sz="1200"/>
          </a:p>
        </p:txBody>
      </p:sp>
    </p:spTree>
    <p:extLst>
      <p:ext uri="{BB962C8B-B14F-4D97-AF65-F5344CB8AC3E}">
        <p14:creationId xmlns:p14="http://schemas.microsoft.com/office/powerpoint/2010/main" val="9263839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Lecture Outline </a:t>
            </a:r>
          </a:p>
          <a:p>
            <a:endParaRPr lang="en-US" altLang="en-US" dirty="0">
              <a:latin typeface="Times New Roman" charset="0"/>
            </a:endParaRPr>
          </a:p>
          <a:p>
            <a:r>
              <a:rPr lang="en-US" altLang="en-US" dirty="0">
                <a:latin typeface="Times New Roman" charset="0"/>
              </a:rPr>
              <a:t>9. Automatic transport ventilator (ATV)/resuscitator</a:t>
            </a:r>
            <a:endParaRPr lang="en-IN" altLang="en-US" dirty="0">
              <a:latin typeface="Times New Roman" charset="0"/>
            </a:endParaRPr>
          </a:p>
          <a:p>
            <a:r>
              <a:rPr lang="en-IN"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 The ATV is a ventilation device attached to a control box that allows the variables of ventilation to be set.	</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b.</a:t>
            </a:r>
            <a:r>
              <a:rPr lang="en-US" sz="1200" kern="1200" dirty="0">
                <a:solidFill>
                  <a:schemeClr val="tx1"/>
                </a:solidFill>
                <a:effectLst/>
                <a:latin typeface="Times New Roman" pitchFamily="18" charset="0"/>
                <a:ea typeface="+mn-ea"/>
                <a:cs typeface="+mn-cs"/>
              </a:rPr>
              <a:t> It frees the EMT to perform tasks such as maintaining the mask seal or ensuring continued airway patency.</a:t>
            </a:r>
          </a:p>
          <a:p>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c.</a:t>
            </a:r>
            <a:r>
              <a:rPr lang="en-US" sz="1200" kern="1200" dirty="0">
                <a:solidFill>
                  <a:schemeClr val="tx1"/>
                </a:solidFill>
                <a:effectLst/>
                <a:latin typeface="Times New Roman" pitchFamily="18" charset="0"/>
                <a:ea typeface="+mn-ea"/>
                <a:cs typeface="+mn-cs"/>
              </a:rPr>
              <a:t> Constant reassessment of the patient is necessary.</a:t>
            </a:r>
          </a:p>
          <a:p>
            <a:r>
              <a:rPr lang="en-US" altLang="en-US" dirty="0">
                <a:latin typeface="Times New Roman" charset="0"/>
              </a:rPr>
              <a:t>	</a:t>
            </a: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EADA27A-F82E-094F-BEA4-FD0EE5C5BC5E}" type="slidenum">
              <a:rPr lang="en-US" altLang="en-US" sz="1200"/>
              <a:pPr/>
              <a:t>100</a:t>
            </a:fld>
            <a:endParaRPr lang="en-US" altLang="en-US" sz="1200"/>
          </a:p>
        </p:txBody>
      </p:sp>
    </p:spTree>
    <p:extLst>
      <p:ext uri="{BB962C8B-B14F-4D97-AF65-F5344CB8AC3E}">
        <p14:creationId xmlns:p14="http://schemas.microsoft.com/office/powerpoint/2010/main" val="165713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5829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5" r:id="rId21"/>
    <p:sldLayoutId id="2147483676" r:id="rId22"/>
    <p:sldLayoutId id="2147483677" r:id="rId23"/>
    <p:sldLayoutId id="2147483679" r:id="rId24"/>
    <p:sldLayoutId id="2147483680" r:id="rId25"/>
    <p:sldLayoutId id="2147483681" r:id="rId26"/>
    <p:sldLayoutId id="2147483683" r:id="rId27"/>
    <p:sldLayoutId id="2147483684" r:id="rId28"/>
    <p:sldLayoutId id="2147483685" r:id="rId29"/>
    <p:sldLayoutId id="2147483687" r:id="rId30"/>
    <p:sldLayoutId id="2147483688" r:id="rId31"/>
    <p:sldLayoutId id="2147483689" r:id="rId32"/>
    <p:sldLayoutId id="2147483691" r:id="rId33"/>
    <p:sldLayoutId id="2147483692" r:id="rId34"/>
    <p:sldLayoutId id="2147483693" r:id="rId35"/>
    <p:sldLayoutId id="2147483695" r:id="rId36"/>
    <p:sldLayoutId id="2147483696" r:id="rId37"/>
    <p:sldLayoutId id="214748369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11</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Airway Management </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dirty="0"/>
              <a:t>Anatomy of the Respiratory System </a:t>
            </a:r>
            <a:r>
              <a:rPr lang="en-US" altLang="en-US" sz="2000" b="0" dirty="0"/>
              <a:t>(2 of 2)</a:t>
            </a:r>
          </a:p>
        </p:txBody>
      </p:sp>
      <p:sp>
        <p:nvSpPr>
          <p:cNvPr id="14339" name="Content Placeholder 2"/>
          <p:cNvSpPr>
            <a:spLocks noGrp="1"/>
          </p:cNvSpPr>
          <p:nvPr>
            <p:ph type="body" idx="1"/>
          </p:nvPr>
        </p:nvSpPr>
        <p:spPr/>
        <p:txBody>
          <a:bodyPr rIns="228600"/>
          <a:lstStyle/>
          <a:p>
            <a:pPr eaLnBrk="1" hangingPunct="1">
              <a:spcBef>
                <a:spcPct val="35000"/>
              </a:spcBef>
            </a:pPr>
            <a:r>
              <a:rPr lang="en-US" altLang="en-US" dirty="0"/>
              <a:t>The respiratory system consists of all the structures that make up the airway and help us breathe, or ventilate.</a:t>
            </a:r>
          </a:p>
          <a:p>
            <a:pPr eaLnBrk="1" hangingPunct="1">
              <a:spcBef>
                <a:spcPct val="35000"/>
              </a:spcBef>
            </a:pPr>
            <a:r>
              <a:rPr lang="en-US" altLang="en-US" dirty="0"/>
              <a:t>The airway is divided into the upper and lower airways.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Assisted and Artificial Ventilation </a:t>
            </a:r>
            <a:r>
              <a:rPr lang="en-US" altLang="en-US" sz="2000" b="0" dirty="0"/>
              <a:t>(12 of 12)</a:t>
            </a:r>
          </a:p>
        </p:txBody>
      </p:sp>
      <p:sp>
        <p:nvSpPr>
          <p:cNvPr id="116739" name="Rectangle 3"/>
          <p:cNvSpPr>
            <a:spLocks noGrp="1" noChangeArrowheads="1"/>
          </p:cNvSpPr>
          <p:nvPr>
            <p:ph type="body" idx="1"/>
          </p:nvPr>
        </p:nvSpPr>
        <p:spPr/>
        <p:txBody>
          <a:bodyPr rIns="228600"/>
          <a:lstStyle/>
          <a:p>
            <a:pPr>
              <a:spcBef>
                <a:spcPct val="35000"/>
              </a:spcBef>
            </a:pPr>
            <a:r>
              <a:rPr lang="en-US" altLang="en-US"/>
              <a:t>Automatic transport ventilator (ATV)/resuscitator</a:t>
            </a:r>
          </a:p>
          <a:p>
            <a:pPr lvl="1">
              <a:spcBef>
                <a:spcPct val="35000"/>
              </a:spcBef>
            </a:pPr>
            <a:r>
              <a:rPr lang="en-US" altLang="en-US"/>
              <a:t>Manually triggered device attached to a control box</a:t>
            </a:r>
          </a:p>
          <a:p>
            <a:pPr lvl="1">
              <a:spcBef>
                <a:spcPct val="35000"/>
              </a:spcBef>
            </a:pPr>
            <a:r>
              <a:rPr lang="en-US" altLang="en-US"/>
              <a:t>Allows the variables of ventilation to be set</a:t>
            </a:r>
          </a:p>
          <a:p>
            <a:pPr lvl="1">
              <a:spcBef>
                <a:spcPct val="35000"/>
              </a:spcBef>
            </a:pPr>
            <a:r>
              <a:rPr lang="en-US" altLang="en-US"/>
              <a:t>Lacks the sophisticated control of a hospital ventilator</a:t>
            </a:r>
          </a:p>
          <a:p>
            <a:pPr lvl="1">
              <a:spcBef>
                <a:spcPct val="35000"/>
              </a:spcBef>
            </a:pPr>
            <a:r>
              <a:rPr lang="en-US" altLang="en-US"/>
              <a:t>Frees the EMT to perform other tasks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lnSpc>
                <a:spcPct val="85000"/>
              </a:lnSpc>
            </a:pPr>
            <a:r>
              <a:rPr lang="en-US" altLang="en-US" dirty="0"/>
              <a:t>Continuous Positive Airway Pressure (CPAP) </a:t>
            </a:r>
            <a:r>
              <a:rPr lang="en-US" altLang="en-US" sz="2000" b="0" dirty="0"/>
              <a:t>(1 of 8)</a:t>
            </a:r>
          </a:p>
        </p:txBody>
      </p:sp>
      <p:sp>
        <p:nvSpPr>
          <p:cNvPr id="117763" name="Content Placeholder 2"/>
          <p:cNvSpPr>
            <a:spLocks noGrp="1"/>
          </p:cNvSpPr>
          <p:nvPr>
            <p:ph type="body" idx="1"/>
          </p:nvPr>
        </p:nvSpPr>
        <p:spPr>
          <a:xfrm>
            <a:off x="914400" y="1447800"/>
            <a:ext cx="4978400" cy="4800600"/>
          </a:xfrm>
        </p:spPr>
        <p:txBody>
          <a:bodyPr rIns="228600"/>
          <a:lstStyle/>
          <a:p>
            <a:pPr eaLnBrk="1" hangingPunct="1">
              <a:spcBef>
                <a:spcPct val="35000"/>
              </a:spcBef>
            </a:pPr>
            <a:r>
              <a:rPr lang="en-US" altLang="en-US" dirty="0"/>
              <a:t>Noninvasive ventilatory support for respiratory distress</a:t>
            </a:r>
          </a:p>
          <a:p>
            <a:pPr lvl="1" eaLnBrk="1" hangingPunct="1">
              <a:spcBef>
                <a:spcPct val="35000"/>
              </a:spcBef>
            </a:pPr>
            <a:r>
              <a:rPr lang="en-US" altLang="en-US" dirty="0"/>
              <a:t>Many people diagnosed with obstructive sleep apnea wear a CPAP unit at night.</a:t>
            </a:r>
          </a:p>
          <a:p>
            <a:pPr lvl="1" eaLnBrk="1" hangingPunct="1">
              <a:spcBef>
                <a:spcPct val="35000"/>
              </a:spcBef>
            </a:pPr>
            <a:r>
              <a:rPr lang="en-US" altLang="en-US" dirty="0"/>
              <a:t>Becoming widely used at the EMT level</a:t>
            </a:r>
          </a:p>
        </p:txBody>
      </p:sp>
      <p:sp>
        <p:nvSpPr>
          <p:cNvPr id="2" name="Rectangle 1"/>
          <p:cNvSpPr/>
          <p:nvPr/>
        </p:nvSpPr>
        <p:spPr>
          <a:xfrm>
            <a:off x="6083028" y="4909145"/>
            <a:ext cx="5376153" cy="923330"/>
          </a:xfrm>
          <a:prstGeom prst="rect">
            <a:avLst/>
          </a:prstGeom>
        </p:spPr>
        <p:txBody>
          <a:bodyPr wrap="square">
            <a:spAutoFit/>
          </a:bodyPr>
          <a:lstStyle/>
          <a:p>
            <a:r>
              <a:rPr lang="en-US" b="1" dirty="0"/>
              <a:t>FIGURE 11-48 </a:t>
            </a:r>
            <a:r>
              <a:rPr lang="en-US" dirty="0"/>
              <a:t>Many people in whom obstructive sleep</a:t>
            </a:r>
          </a:p>
          <a:p>
            <a:r>
              <a:rPr lang="en-US" dirty="0"/>
              <a:t>apnea has been diagnosed wear a CPAP unit at night to</a:t>
            </a:r>
          </a:p>
          <a:p>
            <a:r>
              <a:rPr lang="en-US" dirty="0"/>
              <a:t>maintain their airway while they sleep.</a:t>
            </a:r>
          </a:p>
        </p:txBody>
      </p:sp>
      <p:sp>
        <p:nvSpPr>
          <p:cNvPr id="3" name="Rectangle 2"/>
          <p:cNvSpPr/>
          <p:nvPr/>
        </p:nvSpPr>
        <p:spPr>
          <a:xfrm>
            <a:off x="6083028" y="5783838"/>
            <a:ext cx="192873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Andrey_Popov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pic>
        <p:nvPicPr>
          <p:cNvPr id="22530" name="Picture 2" descr="A photo shows a patient wearing a C P A P equipment on their fa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877" y="1541748"/>
            <a:ext cx="4823468" cy="3386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lnSpc>
                <a:spcPct val="85000"/>
              </a:lnSpc>
            </a:pPr>
            <a:r>
              <a:rPr lang="en-US" altLang="en-US" dirty="0"/>
              <a:t>Continuous Positive Airway Pressure (CPAP) </a:t>
            </a:r>
            <a:r>
              <a:rPr lang="en-US" altLang="en-US" sz="2000" b="0" dirty="0"/>
              <a:t>(2 of 8)</a:t>
            </a:r>
          </a:p>
        </p:txBody>
      </p:sp>
      <p:sp>
        <p:nvSpPr>
          <p:cNvPr id="118787" name="Content Placeholder 2"/>
          <p:cNvSpPr>
            <a:spLocks noGrp="1"/>
          </p:cNvSpPr>
          <p:nvPr>
            <p:ph type="body" idx="1"/>
          </p:nvPr>
        </p:nvSpPr>
        <p:spPr/>
        <p:txBody>
          <a:bodyPr rIns="228600"/>
          <a:lstStyle/>
          <a:p>
            <a:pPr eaLnBrk="1" hangingPunct="1">
              <a:spcBef>
                <a:spcPct val="35000"/>
              </a:spcBef>
            </a:pPr>
            <a:r>
              <a:rPr lang="en-US" altLang="en-US" dirty="0"/>
              <a:t>Mechanism</a:t>
            </a:r>
          </a:p>
          <a:p>
            <a:pPr lvl="1" eaLnBrk="1" hangingPunct="1">
              <a:spcBef>
                <a:spcPct val="35000"/>
              </a:spcBef>
            </a:pPr>
            <a:r>
              <a:rPr lang="en-US" altLang="en-US" dirty="0"/>
              <a:t>Increases pressure in the lungs</a:t>
            </a:r>
          </a:p>
          <a:p>
            <a:pPr lvl="1" eaLnBrk="1" hangingPunct="1">
              <a:spcBef>
                <a:spcPct val="35000"/>
              </a:spcBef>
            </a:pPr>
            <a:r>
              <a:rPr lang="en-US" altLang="en-US" dirty="0"/>
              <a:t>Opens collapsed alveoli</a:t>
            </a:r>
          </a:p>
          <a:p>
            <a:pPr lvl="1" eaLnBrk="1" hangingPunct="1">
              <a:spcBef>
                <a:spcPct val="35000"/>
              </a:spcBef>
            </a:pPr>
            <a:r>
              <a:rPr lang="en-US" altLang="en-US" dirty="0"/>
              <a:t>Pushes more oxygen across the alveolar membrane</a:t>
            </a:r>
          </a:p>
          <a:p>
            <a:pPr lvl="1" eaLnBrk="1" hangingPunct="1">
              <a:spcBef>
                <a:spcPct val="35000"/>
              </a:spcBef>
            </a:pPr>
            <a:r>
              <a:rPr lang="en-US" altLang="en-US" dirty="0"/>
              <a:t>Forces interstitial fluid back into the pulmonary circulation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(3 of 8)</a:t>
            </a:r>
          </a:p>
        </p:txBody>
      </p:sp>
      <p:sp>
        <p:nvSpPr>
          <p:cNvPr id="119811" name="Rectangle 3"/>
          <p:cNvSpPr>
            <a:spLocks noGrp="1" noChangeArrowheads="1"/>
          </p:cNvSpPr>
          <p:nvPr>
            <p:ph type="body" idx="1"/>
          </p:nvPr>
        </p:nvSpPr>
        <p:spPr>
          <a:xfrm>
            <a:off x="925830" y="1490870"/>
            <a:ext cx="9118502" cy="4699047"/>
          </a:xfrm>
        </p:spPr>
        <p:txBody>
          <a:bodyPr rIns="228600"/>
          <a:lstStyle/>
          <a:p>
            <a:pPr>
              <a:spcBef>
                <a:spcPct val="35000"/>
              </a:spcBef>
            </a:pPr>
            <a:r>
              <a:rPr lang="en-US" altLang="en-US" dirty="0"/>
              <a:t>Mechanism (cont’d)</a:t>
            </a:r>
          </a:p>
          <a:p>
            <a:pPr lvl="1">
              <a:spcBef>
                <a:spcPct val="35000"/>
              </a:spcBef>
            </a:pPr>
            <a:r>
              <a:rPr lang="en-US" altLang="en-US" dirty="0"/>
              <a:t>Therapy is delivered through a face mask held to the head with a strapping system.</a:t>
            </a:r>
          </a:p>
          <a:p>
            <a:pPr lvl="1">
              <a:spcBef>
                <a:spcPct val="35000"/>
              </a:spcBef>
            </a:pPr>
            <a:r>
              <a:rPr lang="en-US" altLang="en-US" dirty="0"/>
              <a:t>Use caution with patients with potentially low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(4 of 8)</a:t>
            </a:r>
          </a:p>
        </p:txBody>
      </p:sp>
      <p:sp>
        <p:nvSpPr>
          <p:cNvPr id="120835" name="Rectangle 3"/>
          <p:cNvSpPr>
            <a:spLocks noGrp="1" noChangeArrowheads="1"/>
          </p:cNvSpPr>
          <p:nvPr>
            <p:ph type="body" idx="1"/>
          </p:nvPr>
        </p:nvSpPr>
        <p:spPr/>
        <p:txBody>
          <a:bodyPr rIns="228600"/>
          <a:lstStyle/>
          <a:p>
            <a:pPr>
              <a:spcBef>
                <a:spcPct val="35000"/>
              </a:spcBef>
            </a:pPr>
            <a:r>
              <a:rPr lang="en-US" altLang="en-US" dirty="0"/>
              <a:t>Indications</a:t>
            </a:r>
          </a:p>
          <a:p>
            <a:pPr lvl="1">
              <a:spcBef>
                <a:spcPct val="35000"/>
              </a:spcBef>
            </a:pPr>
            <a:r>
              <a:rPr lang="en-US" altLang="en-US" dirty="0"/>
              <a:t>Patient is alert and able to follow commands.</a:t>
            </a:r>
          </a:p>
          <a:p>
            <a:pPr lvl="1">
              <a:spcBef>
                <a:spcPct val="35000"/>
              </a:spcBef>
            </a:pPr>
            <a:r>
              <a:rPr lang="en-US" altLang="en-US" dirty="0"/>
              <a:t>Patient displays obvious signs of moderate to severe respiratory distress.</a:t>
            </a:r>
          </a:p>
          <a:p>
            <a:pPr lvl="1">
              <a:spcBef>
                <a:spcPct val="35000"/>
              </a:spcBef>
            </a:pPr>
            <a:r>
              <a:rPr lang="en-US" altLang="en-US" dirty="0"/>
              <a:t>Respiratory distress occurs after a submersion incident.</a:t>
            </a:r>
          </a:p>
          <a:p>
            <a:pPr lvl="1">
              <a:spcBef>
                <a:spcPct val="35000"/>
              </a:spcBef>
            </a:pPr>
            <a:r>
              <a:rPr lang="en-US" altLang="en-US" dirty="0"/>
              <a:t>Patient is breathing rapidly.</a:t>
            </a:r>
          </a:p>
          <a:p>
            <a:pPr lvl="1">
              <a:spcBef>
                <a:spcPct val="35000"/>
              </a:spcBef>
            </a:pPr>
            <a:r>
              <a:rPr lang="en-US" altLang="en-US" dirty="0"/>
              <a:t>Pulse oximetry reading is less than 90%.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(5 of 8)</a:t>
            </a:r>
          </a:p>
        </p:txBody>
      </p:sp>
      <p:sp>
        <p:nvSpPr>
          <p:cNvPr id="121859" name="Rectangle 3"/>
          <p:cNvSpPr>
            <a:spLocks noGrp="1" noChangeArrowheads="1"/>
          </p:cNvSpPr>
          <p:nvPr>
            <p:ph type="body" idx="1"/>
          </p:nvPr>
        </p:nvSpPr>
        <p:spPr/>
        <p:txBody>
          <a:bodyPr rIns="228600"/>
          <a:lstStyle/>
          <a:p>
            <a:pPr>
              <a:spcBef>
                <a:spcPct val="35000"/>
              </a:spcBef>
            </a:pPr>
            <a:r>
              <a:rPr lang="en-US" altLang="en-US" dirty="0"/>
              <a:t>Contraindications</a:t>
            </a:r>
          </a:p>
          <a:p>
            <a:pPr lvl="1">
              <a:spcBef>
                <a:spcPct val="35000"/>
              </a:spcBef>
            </a:pPr>
            <a:r>
              <a:rPr lang="en-US" altLang="en-US" dirty="0"/>
              <a:t>Patient in respiratory arrest</a:t>
            </a:r>
          </a:p>
          <a:p>
            <a:pPr lvl="1">
              <a:spcBef>
                <a:spcPct val="35000"/>
              </a:spcBef>
            </a:pPr>
            <a:r>
              <a:rPr lang="en-US" altLang="en-US" dirty="0"/>
              <a:t>Patient is hypoventilating.</a:t>
            </a:r>
          </a:p>
          <a:p>
            <a:pPr lvl="1">
              <a:spcBef>
                <a:spcPct val="35000"/>
              </a:spcBef>
            </a:pPr>
            <a:r>
              <a:rPr lang="en-US" altLang="en-US" dirty="0"/>
              <a:t>Patient cannot speak.</a:t>
            </a:r>
          </a:p>
          <a:p>
            <a:pPr lvl="1">
              <a:spcBef>
                <a:spcPct val="35000"/>
              </a:spcBef>
            </a:pPr>
            <a:r>
              <a:rPr lang="en-US" altLang="en-US" dirty="0"/>
              <a:t>Patient is unresponsive or cannot follow verbal commands.</a:t>
            </a:r>
          </a:p>
          <a:p>
            <a:pPr lvl="1">
              <a:spcBef>
                <a:spcPct val="35000"/>
              </a:spcBef>
            </a:pPr>
            <a:r>
              <a:rPr lang="en-US" altLang="en-US" dirty="0"/>
              <a:t>Patient cannot protect his or her airway.</a:t>
            </a:r>
          </a:p>
          <a:p>
            <a:pPr lvl="1">
              <a:spcBef>
                <a:spcPct val="35000"/>
              </a:spcBef>
            </a:pPr>
            <a:r>
              <a:rPr lang="en-US" altLang="en-US" dirty="0"/>
              <a:t>Patient has hypotension.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(6 of 8)</a:t>
            </a:r>
          </a:p>
        </p:txBody>
      </p:sp>
      <p:sp>
        <p:nvSpPr>
          <p:cNvPr id="121859" name="Rectangle 3"/>
          <p:cNvSpPr>
            <a:spLocks noGrp="1" noChangeArrowheads="1"/>
          </p:cNvSpPr>
          <p:nvPr>
            <p:ph type="body" idx="1"/>
          </p:nvPr>
        </p:nvSpPr>
        <p:spPr/>
        <p:txBody>
          <a:bodyPr rIns="228600"/>
          <a:lstStyle/>
          <a:p>
            <a:pPr>
              <a:spcBef>
                <a:spcPct val="35000"/>
              </a:spcBef>
            </a:pPr>
            <a:r>
              <a:rPr lang="en-US" altLang="en-US" dirty="0"/>
              <a:t>Contraindications (cont’d)</a:t>
            </a:r>
          </a:p>
          <a:p>
            <a:pPr lvl="1">
              <a:spcBef>
                <a:spcPct val="35000"/>
              </a:spcBef>
            </a:pPr>
            <a:r>
              <a:rPr lang="en-US" altLang="en-US" dirty="0"/>
              <a:t>Signs and symptoms of a pneumothorax or chest trauma</a:t>
            </a:r>
          </a:p>
          <a:p>
            <a:pPr lvl="1">
              <a:spcBef>
                <a:spcPct val="35000"/>
              </a:spcBef>
            </a:pPr>
            <a:r>
              <a:rPr lang="en-US" altLang="en-US" dirty="0"/>
              <a:t>Patient has a tracheostomy.</a:t>
            </a:r>
          </a:p>
          <a:p>
            <a:pPr lvl="1">
              <a:spcBef>
                <a:spcPct val="35000"/>
              </a:spcBef>
            </a:pPr>
            <a:r>
              <a:rPr lang="en-US" altLang="en-US" dirty="0"/>
              <a:t>Active gastrointestinal bleeding or vomiting</a:t>
            </a:r>
          </a:p>
          <a:p>
            <a:pPr lvl="1">
              <a:spcBef>
                <a:spcPct val="35000"/>
              </a:spcBef>
            </a:pPr>
            <a:r>
              <a:rPr lang="en-US" altLang="en-US" dirty="0"/>
              <a:t>Patient has experienced facial trauma.</a:t>
            </a:r>
          </a:p>
          <a:p>
            <a:pPr lvl="1">
              <a:spcBef>
                <a:spcPct val="35000"/>
              </a:spcBef>
            </a:pPr>
            <a:r>
              <a:rPr lang="en-US" altLang="en-US" dirty="0"/>
              <a:t>Patient is in cardiogenic shock.</a:t>
            </a:r>
          </a:p>
          <a:p>
            <a:pPr lvl="1">
              <a:spcBef>
                <a:spcPct val="35000"/>
              </a:spcBef>
            </a:pPr>
            <a:r>
              <a:rPr lang="en-US" altLang="en-US" dirty="0"/>
              <a:t>Patient cannot sit upright.</a:t>
            </a:r>
          </a:p>
          <a:p>
            <a:pPr lvl="1">
              <a:spcBef>
                <a:spcPct val="35000"/>
              </a:spcBef>
            </a:pPr>
            <a:r>
              <a:rPr lang="en-US" altLang="en-US" dirty="0"/>
              <a:t>Patient cannot tolerate the mask.</a:t>
            </a:r>
          </a:p>
        </p:txBody>
      </p:sp>
    </p:spTree>
    <p:extLst>
      <p:ext uri="{BB962C8B-B14F-4D97-AF65-F5344CB8AC3E}">
        <p14:creationId xmlns:p14="http://schemas.microsoft.com/office/powerpoint/2010/main" val="35907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(7 of 8)</a:t>
            </a:r>
          </a:p>
        </p:txBody>
      </p:sp>
      <p:sp>
        <p:nvSpPr>
          <p:cNvPr id="122883" name="Rectangle 3"/>
          <p:cNvSpPr>
            <a:spLocks noGrp="1" noChangeArrowheads="1"/>
          </p:cNvSpPr>
          <p:nvPr>
            <p:ph type="body" idx="1"/>
          </p:nvPr>
        </p:nvSpPr>
        <p:spPr/>
        <p:txBody>
          <a:bodyPr rIns="228600"/>
          <a:lstStyle/>
          <a:p>
            <a:pPr>
              <a:spcBef>
                <a:spcPct val="35000"/>
              </a:spcBef>
            </a:pPr>
            <a:r>
              <a:rPr lang="en-US" altLang="en-US" dirty="0"/>
              <a:t>Application</a:t>
            </a:r>
          </a:p>
          <a:p>
            <a:pPr lvl="1">
              <a:spcBef>
                <a:spcPct val="35000"/>
              </a:spcBef>
            </a:pPr>
            <a:r>
              <a:rPr lang="en-US" altLang="en-US" dirty="0"/>
              <a:t>Resistance creates back pressure that pushes open smaller airway structures as the patient exhales.</a:t>
            </a:r>
          </a:p>
          <a:p>
            <a:pPr lvl="1">
              <a:spcBef>
                <a:spcPct val="35000"/>
              </a:spcBef>
            </a:pPr>
            <a:r>
              <a:rPr lang="en-US" altLang="en-US" dirty="0"/>
              <a:t>7.0 to 10.0 cm H</a:t>
            </a:r>
            <a:r>
              <a:rPr lang="en-US" altLang="en-US" baseline="-16000" dirty="0"/>
              <a:t>2</a:t>
            </a:r>
            <a:r>
              <a:rPr lang="en-US" altLang="en-US" dirty="0"/>
              <a:t>O is acceptable.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pPr>
            <a:r>
              <a:rPr lang="en-US" altLang="en-US" dirty="0"/>
              <a:t>Continuous Positive Airway Pressure (CPAP) </a:t>
            </a:r>
            <a:r>
              <a:rPr lang="en-US" altLang="en-US" sz="2000" b="0" dirty="0"/>
              <a:t>(8 of 8)</a:t>
            </a:r>
          </a:p>
        </p:txBody>
      </p:sp>
      <p:sp>
        <p:nvSpPr>
          <p:cNvPr id="123907" name="Rectangle 3"/>
          <p:cNvSpPr>
            <a:spLocks noGrp="1" noChangeArrowheads="1"/>
          </p:cNvSpPr>
          <p:nvPr>
            <p:ph type="body" idx="1"/>
          </p:nvPr>
        </p:nvSpPr>
        <p:spPr/>
        <p:txBody>
          <a:bodyPr rIns="228600"/>
          <a:lstStyle/>
          <a:p>
            <a:pPr>
              <a:spcBef>
                <a:spcPct val="35000"/>
              </a:spcBef>
            </a:pPr>
            <a:r>
              <a:rPr lang="en-US" altLang="en-US" dirty="0"/>
              <a:t>Complications</a:t>
            </a:r>
          </a:p>
          <a:p>
            <a:pPr lvl="1">
              <a:spcBef>
                <a:spcPct val="35000"/>
              </a:spcBef>
            </a:pPr>
            <a:r>
              <a:rPr lang="en-US" altLang="en-US" dirty="0"/>
              <a:t>Some patients may find CPAP claustrophobic.</a:t>
            </a:r>
          </a:p>
          <a:p>
            <a:pPr lvl="1">
              <a:spcBef>
                <a:spcPct val="35000"/>
              </a:spcBef>
            </a:pPr>
            <a:r>
              <a:rPr lang="en-US" altLang="en-US" dirty="0"/>
              <a:t>Risk of pneumothorax</a:t>
            </a:r>
          </a:p>
          <a:p>
            <a:pPr lvl="1">
              <a:spcBef>
                <a:spcPct val="35000"/>
              </a:spcBef>
            </a:pPr>
            <a:r>
              <a:rPr lang="en-US" altLang="en-US" dirty="0"/>
              <a:t>Can lower the patient’s blood pressure</a:t>
            </a:r>
          </a:p>
          <a:p>
            <a:pPr lvl="1">
              <a:spcBef>
                <a:spcPct val="35000"/>
              </a:spcBef>
            </a:pPr>
            <a:r>
              <a:rPr lang="en-US" altLang="en-US" dirty="0"/>
              <a:t>If the patient shows signs of deterioration, remove CPAP and begin positive pressure ventilation using a bag-mask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pPr>
            <a:r>
              <a:rPr lang="en-US" altLang="en-US" dirty="0"/>
              <a:t>Special Considerations </a:t>
            </a:r>
            <a:r>
              <a:rPr lang="en-US" altLang="en-US" sz="2000" b="0" dirty="0"/>
              <a:t>(1 of 3)</a:t>
            </a:r>
          </a:p>
        </p:txBody>
      </p:sp>
      <p:sp>
        <p:nvSpPr>
          <p:cNvPr id="124931"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a:t>Stomas and tracheostomy tubes</a:t>
            </a:r>
          </a:p>
          <a:p>
            <a:pPr lvl="1">
              <a:spcBef>
                <a:spcPct val="35000"/>
              </a:spcBef>
            </a:pPr>
            <a:r>
              <a:rPr lang="en-US" altLang="en-US"/>
              <a:t>Patients who have had a laryngectomy have a permanent tracheal stoma.</a:t>
            </a:r>
          </a:p>
          <a:p>
            <a:pPr lvl="1">
              <a:spcBef>
                <a:spcPct val="35000"/>
              </a:spcBef>
            </a:pPr>
            <a:r>
              <a:rPr lang="en-US" altLang="en-US"/>
              <a:t>Known as a tracheostomy</a:t>
            </a:r>
          </a:p>
        </p:txBody>
      </p:sp>
      <p:sp>
        <p:nvSpPr>
          <p:cNvPr id="2" name="Rectangle 1"/>
          <p:cNvSpPr/>
          <p:nvPr/>
        </p:nvSpPr>
        <p:spPr>
          <a:xfrm>
            <a:off x="830094" y="5200631"/>
            <a:ext cx="5220510" cy="923330"/>
          </a:xfrm>
          <a:prstGeom prst="rect">
            <a:avLst/>
          </a:prstGeom>
        </p:spPr>
        <p:txBody>
          <a:bodyPr wrap="square">
            <a:spAutoFit/>
          </a:bodyPr>
          <a:lstStyle/>
          <a:p>
            <a:r>
              <a:rPr lang="en-US" b="1" dirty="0"/>
              <a:t>FIGURE 11-49 </a:t>
            </a:r>
            <a:r>
              <a:rPr lang="en-US" dirty="0"/>
              <a:t>A tracheal stoma is typically located in the midline of the neck. The midline opening is the only one that can be used to ventilate the patient.</a:t>
            </a:r>
          </a:p>
        </p:txBody>
      </p:sp>
      <p:sp>
        <p:nvSpPr>
          <p:cNvPr id="3" name="Rectangle 2"/>
          <p:cNvSpPr/>
          <p:nvPr/>
        </p:nvSpPr>
        <p:spPr>
          <a:xfrm>
            <a:off x="830094" y="6101148"/>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pic>
        <p:nvPicPr>
          <p:cNvPr id="23554" name="Picture 2" descr="A photo shows a hollow hole-like mark (tracheal stoma) on a person's ne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94" y="1617464"/>
            <a:ext cx="3928116" cy="3499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dirty="0"/>
              <a:t>Anatomy of the Upper Airway </a:t>
            </a:r>
            <a:r>
              <a:rPr lang="en-US" altLang="en-US" sz="2000" b="0" dirty="0"/>
              <a:t>(1 of 7)</a:t>
            </a:r>
          </a:p>
        </p:txBody>
      </p:sp>
      <p:sp>
        <p:nvSpPr>
          <p:cNvPr id="15363" name="Content Placeholder 2"/>
          <p:cNvSpPr>
            <a:spLocks noGrp="1"/>
          </p:cNvSpPr>
          <p:nvPr>
            <p:ph type="body" idx="1"/>
          </p:nvPr>
        </p:nvSpPr>
        <p:spPr/>
        <p:txBody>
          <a:bodyPr rIns="228600"/>
          <a:lstStyle/>
          <a:p>
            <a:pPr eaLnBrk="1" hangingPunct="1">
              <a:spcBef>
                <a:spcPct val="35000"/>
              </a:spcBef>
            </a:pPr>
            <a:r>
              <a:rPr lang="en-US" altLang="en-US" dirty="0"/>
              <a:t>Anatomy of the upper airway</a:t>
            </a:r>
          </a:p>
          <a:p>
            <a:pPr lvl="1" eaLnBrk="1" hangingPunct="1">
              <a:spcBef>
                <a:spcPct val="35000"/>
              </a:spcBef>
            </a:pPr>
            <a:r>
              <a:rPr lang="en-US" altLang="en-US" dirty="0"/>
              <a:t>Nose</a:t>
            </a:r>
          </a:p>
          <a:p>
            <a:pPr lvl="1" eaLnBrk="1" hangingPunct="1">
              <a:spcBef>
                <a:spcPct val="35000"/>
              </a:spcBef>
            </a:pPr>
            <a:r>
              <a:rPr lang="en-US" altLang="en-US" dirty="0"/>
              <a:t>Mouth</a:t>
            </a:r>
          </a:p>
          <a:p>
            <a:pPr lvl="1" eaLnBrk="1" hangingPunct="1">
              <a:spcBef>
                <a:spcPct val="35000"/>
              </a:spcBef>
            </a:pPr>
            <a:r>
              <a:rPr lang="en-US" altLang="en-US" dirty="0"/>
              <a:t>Oral cavity</a:t>
            </a:r>
          </a:p>
          <a:p>
            <a:pPr lvl="1" eaLnBrk="1" hangingPunct="1">
              <a:spcBef>
                <a:spcPct val="35000"/>
              </a:spcBef>
            </a:pPr>
            <a:r>
              <a:rPr lang="en-US" altLang="en-US" dirty="0"/>
              <a:t>Pharynx</a:t>
            </a:r>
          </a:p>
          <a:p>
            <a:pPr lvl="1" eaLnBrk="1" hangingPunct="1">
              <a:spcBef>
                <a:spcPct val="35000"/>
              </a:spcBef>
            </a:pPr>
            <a:r>
              <a:rPr lang="en-US" altLang="en-US" dirty="0"/>
              <a:t>Larynx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pPr>
            <a:r>
              <a:rPr lang="en-US" altLang="en-US" dirty="0"/>
              <a:t>Special Considerations </a:t>
            </a:r>
            <a:r>
              <a:rPr lang="en-US" altLang="en-US" sz="2000" b="0" dirty="0"/>
              <a:t>(2 of 3)</a:t>
            </a:r>
          </a:p>
        </p:txBody>
      </p:sp>
      <p:sp>
        <p:nvSpPr>
          <p:cNvPr id="125955" name="Rectangle 3"/>
          <p:cNvSpPr>
            <a:spLocks noGrp="1" noChangeArrowheads="1"/>
          </p:cNvSpPr>
          <p:nvPr>
            <p:ph type="body" idx="1"/>
          </p:nvPr>
        </p:nvSpPr>
        <p:spPr/>
        <p:txBody>
          <a:bodyPr rIns="228600"/>
          <a:lstStyle/>
          <a:p>
            <a:pPr>
              <a:spcBef>
                <a:spcPct val="35000"/>
              </a:spcBef>
            </a:pPr>
            <a:r>
              <a:rPr lang="en-US" altLang="en-US" dirty="0"/>
              <a:t>Stomas and tracheostomy tubes (cont’d)</a:t>
            </a:r>
          </a:p>
          <a:p>
            <a:pPr lvl="1">
              <a:spcBef>
                <a:spcPct val="35000"/>
              </a:spcBef>
            </a:pPr>
            <a:r>
              <a:rPr lang="en-US" altLang="en-US" dirty="0"/>
              <a:t>Neither the head tilt–chin lift maneuver nor the jaw-thrust maneuver is required.</a:t>
            </a:r>
          </a:p>
          <a:p>
            <a:pPr lvl="1">
              <a:spcBef>
                <a:spcPct val="35000"/>
              </a:spcBef>
            </a:pPr>
            <a:r>
              <a:rPr lang="en-US" altLang="en-US" dirty="0"/>
              <a:t>If the patient has a tracheostomy tube, ventilate through the tube with a bag-mask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pPr>
            <a:r>
              <a:rPr lang="en-US" altLang="en-US" dirty="0"/>
              <a:t>Special Considerations </a:t>
            </a:r>
            <a:r>
              <a:rPr lang="en-US" altLang="en-US" sz="2000" b="0" dirty="0"/>
              <a:t>(3 of 3)</a:t>
            </a:r>
          </a:p>
        </p:txBody>
      </p:sp>
      <p:sp>
        <p:nvSpPr>
          <p:cNvPr id="126979" name="Rectangle 3"/>
          <p:cNvSpPr>
            <a:spLocks noGrp="1" noChangeArrowheads="1"/>
          </p:cNvSpPr>
          <p:nvPr>
            <p:ph type="body" idx="1"/>
          </p:nvPr>
        </p:nvSpPr>
        <p:spPr/>
        <p:txBody>
          <a:bodyPr rIns="228600"/>
          <a:lstStyle/>
          <a:p>
            <a:pPr>
              <a:spcBef>
                <a:spcPct val="35000"/>
              </a:spcBef>
            </a:pPr>
            <a:r>
              <a:rPr lang="en-US" altLang="en-US" dirty="0"/>
              <a:t>Stomas and tracheostomy tubes (cont’d)</a:t>
            </a:r>
          </a:p>
          <a:p>
            <a:pPr lvl="1">
              <a:spcBef>
                <a:spcPct val="35000"/>
              </a:spcBef>
            </a:pPr>
            <a:r>
              <a:rPr lang="en-US" altLang="en-US" dirty="0"/>
              <a:t>If the patient has a stoma but no tube is in place, use an infant or child mask with your bag-mask device to make a seal over the stoma.</a:t>
            </a:r>
          </a:p>
          <a:p>
            <a:pPr lvl="1">
              <a:spcBef>
                <a:spcPct val="35000"/>
              </a:spcBef>
            </a:pPr>
            <a:r>
              <a:rPr lang="en-US" altLang="en-US" dirty="0"/>
              <a:t>If you cannot ventilate a patient with a stoma:</a:t>
            </a:r>
          </a:p>
          <a:p>
            <a:pPr lvl="2">
              <a:spcBef>
                <a:spcPct val="35000"/>
              </a:spcBef>
            </a:pPr>
            <a:r>
              <a:rPr lang="en-US" altLang="en-US" dirty="0"/>
              <a:t>Try suctioning the stoma.</a:t>
            </a:r>
          </a:p>
          <a:p>
            <a:pPr lvl="2">
              <a:spcBef>
                <a:spcPct val="35000"/>
              </a:spcBef>
            </a:pPr>
            <a:r>
              <a:rPr lang="en-US" altLang="en-US" dirty="0"/>
              <a:t>Seal the stoma while giving mouth-to-mouth.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lnSpc>
                <a:spcPct val="85000"/>
              </a:lnSpc>
            </a:pPr>
            <a:r>
              <a:rPr lang="en-US" altLang="en-US" dirty="0"/>
              <a:t>Airway Obstruction </a:t>
            </a:r>
            <a:r>
              <a:rPr lang="en-US" altLang="en-US" sz="2000" b="0" dirty="0"/>
              <a:t>(1 of 6)</a:t>
            </a:r>
          </a:p>
        </p:txBody>
      </p:sp>
      <p:sp>
        <p:nvSpPr>
          <p:cNvPr id="128003" name="Content Placeholder 2"/>
          <p:cNvSpPr>
            <a:spLocks noGrp="1"/>
          </p:cNvSpPr>
          <p:nvPr>
            <p:ph type="body" idx="1"/>
          </p:nvPr>
        </p:nvSpPr>
        <p:spPr/>
        <p:txBody>
          <a:bodyPr rIns="228600"/>
          <a:lstStyle/>
          <a:p>
            <a:pPr eaLnBrk="1" hangingPunct="1">
              <a:spcBef>
                <a:spcPct val="35000"/>
              </a:spcBef>
            </a:pPr>
            <a:r>
              <a:rPr lang="en-US" altLang="en-US" dirty="0"/>
              <a:t>If an obstruction completely blocks the airway, it is a true emergency.</a:t>
            </a:r>
          </a:p>
          <a:p>
            <a:pPr lvl="1" eaLnBrk="1" hangingPunct="1">
              <a:spcBef>
                <a:spcPct val="35000"/>
              </a:spcBef>
            </a:pPr>
            <a:r>
              <a:rPr lang="en-US" altLang="en-US" dirty="0"/>
              <a:t>Will result in death if not treated immediately</a:t>
            </a:r>
          </a:p>
          <a:p>
            <a:pPr lvl="1" eaLnBrk="1" hangingPunct="1">
              <a:spcBef>
                <a:spcPct val="35000"/>
              </a:spcBef>
            </a:pPr>
            <a:r>
              <a:rPr lang="en-US" altLang="en-US" dirty="0"/>
              <a:t>In an adult, usually occurs during a meal</a:t>
            </a:r>
          </a:p>
          <a:p>
            <a:pPr lvl="1" eaLnBrk="1" hangingPunct="1">
              <a:spcBef>
                <a:spcPct val="35000"/>
              </a:spcBef>
            </a:pPr>
            <a:r>
              <a:rPr lang="en-US" altLang="en-US" dirty="0"/>
              <a:t>In a child, can occur while eating, playing with small toys, or crawling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lnSpc>
                <a:spcPct val="85000"/>
              </a:lnSpc>
            </a:pPr>
            <a:r>
              <a:rPr lang="en-US" altLang="en-US" dirty="0"/>
              <a:t>Airway Obstruction </a:t>
            </a:r>
            <a:r>
              <a:rPr lang="en-US" altLang="en-US" sz="2000" b="0" dirty="0"/>
              <a:t>(2 of 6)</a:t>
            </a:r>
          </a:p>
        </p:txBody>
      </p:sp>
      <p:sp>
        <p:nvSpPr>
          <p:cNvPr id="129027" name="Content Placeholder 2"/>
          <p:cNvSpPr>
            <a:spLocks noGrp="1"/>
          </p:cNvSpPr>
          <p:nvPr>
            <p:ph type="body" idx="1"/>
          </p:nvPr>
        </p:nvSpPr>
        <p:spPr/>
        <p:txBody>
          <a:bodyPr rIns="228600"/>
          <a:lstStyle/>
          <a:p>
            <a:pPr eaLnBrk="1" hangingPunct="1">
              <a:spcBef>
                <a:spcPct val="35000"/>
              </a:spcBef>
            </a:pPr>
            <a:r>
              <a:rPr lang="en-US" altLang="en-US"/>
              <a:t>The tongue is the most common airway obstruction in an unconscious patient.</a:t>
            </a:r>
          </a:p>
          <a:p>
            <a:pPr eaLnBrk="1" hangingPunct="1">
              <a:spcBef>
                <a:spcPct val="35000"/>
              </a:spcBef>
            </a:pPr>
            <a:r>
              <a:rPr lang="en-US" altLang="en-US"/>
              <a:t>Causes of airway obstruction that do not involve foreign bodies:</a:t>
            </a:r>
          </a:p>
          <a:p>
            <a:pPr lvl="1" eaLnBrk="1" hangingPunct="1">
              <a:spcBef>
                <a:spcPct val="35000"/>
              </a:spcBef>
            </a:pPr>
            <a:r>
              <a:rPr lang="en-US" altLang="en-US"/>
              <a:t>Swelling, from infection or acute allergic reaction</a:t>
            </a:r>
          </a:p>
          <a:p>
            <a:pPr lvl="1" eaLnBrk="1" hangingPunct="1">
              <a:spcBef>
                <a:spcPct val="35000"/>
              </a:spcBef>
            </a:pPr>
            <a:r>
              <a:rPr lang="en-US" altLang="en-US"/>
              <a:t>Trauma (tissue damage from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lnSpc>
                <a:spcPct val="85000"/>
              </a:lnSpc>
            </a:pPr>
            <a:r>
              <a:rPr lang="en-US" altLang="en-US" dirty="0"/>
              <a:t>Airway Obstruction </a:t>
            </a:r>
            <a:r>
              <a:rPr lang="en-US" altLang="en-US" sz="2000" b="0" dirty="0"/>
              <a:t>(3 of 6)</a:t>
            </a:r>
          </a:p>
        </p:txBody>
      </p:sp>
      <p:sp>
        <p:nvSpPr>
          <p:cNvPr id="130051" name="Content Placeholder 2"/>
          <p:cNvSpPr>
            <a:spLocks noGrp="1"/>
          </p:cNvSpPr>
          <p:nvPr>
            <p:ph type="body" idx="1"/>
          </p:nvPr>
        </p:nvSpPr>
        <p:spPr/>
        <p:txBody>
          <a:bodyPr rIns="228600"/>
          <a:lstStyle/>
          <a:p>
            <a:pPr eaLnBrk="1" hangingPunct="1">
              <a:spcBef>
                <a:spcPct val="35000"/>
              </a:spcBef>
            </a:pPr>
            <a:r>
              <a:rPr lang="en-US" altLang="en-US" dirty="0"/>
              <a:t>Mild airway obstruction</a:t>
            </a:r>
          </a:p>
          <a:p>
            <a:pPr lvl="1" eaLnBrk="1" hangingPunct="1">
              <a:spcBef>
                <a:spcPct val="35000"/>
              </a:spcBef>
            </a:pPr>
            <a:r>
              <a:rPr lang="en-US" altLang="en-US" dirty="0"/>
              <a:t>Patients can still exchange air but will have respiratory distress.</a:t>
            </a:r>
          </a:p>
          <a:p>
            <a:pPr lvl="1" eaLnBrk="1" hangingPunct="1">
              <a:spcBef>
                <a:spcPct val="35000"/>
              </a:spcBef>
            </a:pPr>
            <a:r>
              <a:rPr lang="en-US" altLang="en-US" dirty="0"/>
              <a:t>Noisy breathing, wheezing, coughing</a:t>
            </a:r>
          </a:p>
          <a:p>
            <a:pPr lvl="1" eaLnBrk="1" hangingPunct="1">
              <a:spcBef>
                <a:spcPct val="35000"/>
              </a:spcBef>
            </a:pPr>
            <a:r>
              <a:rPr lang="en-US" altLang="en-US" dirty="0"/>
              <a:t>With good air exchange, do not interfere with the patient’s efforts to expel the object on his or her own.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lnSpc>
                <a:spcPct val="85000"/>
              </a:lnSpc>
            </a:pPr>
            <a:r>
              <a:rPr lang="en-US" altLang="en-US" dirty="0"/>
              <a:t>Airway Obstruction </a:t>
            </a:r>
            <a:r>
              <a:rPr lang="en-US" altLang="en-US" sz="2000" b="0" dirty="0"/>
              <a:t>(4 of 6)</a:t>
            </a:r>
          </a:p>
        </p:txBody>
      </p:sp>
      <p:sp>
        <p:nvSpPr>
          <p:cNvPr id="131075" name="Content Placeholder 2"/>
          <p:cNvSpPr>
            <a:spLocks noGrp="1"/>
          </p:cNvSpPr>
          <p:nvPr>
            <p:ph type="body" idx="1"/>
          </p:nvPr>
        </p:nvSpPr>
        <p:spPr/>
        <p:txBody>
          <a:bodyPr rIns="228600"/>
          <a:lstStyle/>
          <a:p>
            <a:pPr eaLnBrk="1" hangingPunct="1">
              <a:spcBef>
                <a:spcPct val="35000"/>
              </a:spcBef>
            </a:pPr>
            <a:r>
              <a:rPr lang="en-US" altLang="en-US" dirty="0"/>
              <a:t>Mild airway obstruction (cont’d)</a:t>
            </a:r>
          </a:p>
          <a:p>
            <a:pPr lvl="1" eaLnBrk="1" hangingPunct="1">
              <a:spcBef>
                <a:spcPct val="35000"/>
              </a:spcBef>
            </a:pPr>
            <a:r>
              <a:rPr lang="en-US" altLang="en-US" dirty="0"/>
              <a:t>With poor air exchange, the patient may have increased difficulty breathing, stridor, and cyanosis.</a:t>
            </a:r>
          </a:p>
          <a:p>
            <a:pPr lvl="1" eaLnBrk="1" hangingPunct="1">
              <a:spcBef>
                <a:spcPct val="35000"/>
              </a:spcBef>
            </a:pPr>
            <a:r>
              <a:rPr lang="en-US" altLang="en-US" dirty="0"/>
              <a:t>Treat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pPr>
            <a:r>
              <a:rPr lang="en-US" altLang="en-US" dirty="0"/>
              <a:t>Airway Obstruction </a:t>
            </a:r>
            <a:r>
              <a:rPr lang="en-US" altLang="en-US" sz="2000" b="0" dirty="0"/>
              <a:t>(5 of 6)</a:t>
            </a:r>
          </a:p>
        </p:txBody>
      </p:sp>
      <p:sp>
        <p:nvSpPr>
          <p:cNvPr id="132099" name="Rectangle 3"/>
          <p:cNvSpPr>
            <a:spLocks noGrp="1" noChangeArrowheads="1"/>
          </p:cNvSpPr>
          <p:nvPr>
            <p:ph type="body" idx="1"/>
          </p:nvPr>
        </p:nvSpPr>
        <p:spPr>
          <a:xfrm>
            <a:off x="5739618" y="1447800"/>
            <a:ext cx="5537982" cy="4800600"/>
          </a:xfrm>
        </p:spPr>
        <p:txBody>
          <a:bodyPr rIns="228600"/>
          <a:lstStyle/>
          <a:p>
            <a:pPr>
              <a:spcBef>
                <a:spcPct val="35000"/>
              </a:spcBef>
            </a:pPr>
            <a:r>
              <a:rPr lang="en-US" altLang="en-US" dirty="0"/>
              <a:t>Severe airway obstruction</a:t>
            </a:r>
          </a:p>
          <a:p>
            <a:pPr lvl="1">
              <a:spcBef>
                <a:spcPct val="35000"/>
              </a:spcBef>
            </a:pPr>
            <a:r>
              <a:rPr lang="en-US" altLang="en-US" dirty="0"/>
              <a:t>Patients cannot breathe, talk, or cough.</a:t>
            </a:r>
          </a:p>
          <a:p>
            <a:pPr lvl="1">
              <a:spcBef>
                <a:spcPct val="35000"/>
              </a:spcBef>
            </a:pPr>
            <a:r>
              <a:rPr lang="en-US" altLang="en-US" dirty="0"/>
              <a:t>Patient may use the universal distress signal, begin to turn cyanotic, and have extreme difficulty breathing.</a:t>
            </a:r>
          </a:p>
        </p:txBody>
      </p:sp>
      <p:sp>
        <p:nvSpPr>
          <p:cNvPr id="2" name="Rectangle 1"/>
          <p:cNvSpPr/>
          <p:nvPr/>
        </p:nvSpPr>
        <p:spPr>
          <a:xfrm>
            <a:off x="659904" y="5051011"/>
            <a:ext cx="5449066" cy="646331"/>
          </a:xfrm>
          <a:prstGeom prst="rect">
            <a:avLst/>
          </a:prstGeom>
        </p:spPr>
        <p:txBody>
          <a:bodyPr wrap="square">
            <a:spAutoFit/>
          </a:bodyPr>
          <a:lstStyle/>
          <a:p>
            <a:r>
              <a:rPr lang="en-US" b="1" dirty="0"/>
              <a:t>FIGURE 11-50 </a:t>
            </a:r>
            <a:r>
              <a:rPr lang="en-US" dirty="0"/>
              <a:t>The universal sign of choking is a person</a:t>
            </a:r>
          </a:p>
          <a:p>
            <a:r>
              <a:rPr lang="en-US" dirty="0"/>
              <a:t>who grasps his or her throat and has difficulty breathing.</a:t>
            </a:r>
          </a:p>
        </p:txBody>
      </p:sp>
      <p:sp>
        <p:nvSpPr>
          <p:cNvPr id="3" name="Rectangle 2"/>
          <p:cNvSpPr/>
          <p:nvPr/>
        </p:nvSpPr>
        <p:spPr>
          <a:xfrm>
            <a:off x="684297" y="5675177"/>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24578" name="Picture 2" descr="A photo shows a person grabbing his throat with both hands looking distressed. He is sitting at a table outside with food and a drink on 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7" y="1546214"/>
            <a:ext cx="4419598" cy="3511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pPr>
            <a:r>
              <a:rPr lang="en-US" altLang="en-US" dirty="0"/>
              <a:t>Airway Obstruction </a:t>
            </a:r>
            <a:r>
              <a:rPr lang="en-US" altLang="en-US" sz="2000" b="0" dirty="0"/>
              <a:t>(6 of 6)</a:t>
            </a:r>
          </a:p>
        </p:txBody>
      </p:sp>
      <p:sp>
        <p:nvSpPr>
          <p:cNvPr id="133123" name="Rectangle 3"/>
          <p:cNvSpPr>
            <a:spLocks noGrp="1" noChangeArrowheads="1"/>
          </p:cNvSpPr>
          <p:nvPr>
            <p:ph type="body" idx="1"/>
          </p:nvPr>
        </p:nvSpPr>
        <p:spPr/>
        <p:txBody>
          <a:bodyPr rIns="228600"/>
          <a:lstStyle/>
          <a:p>
            <a:pPr>
              <a:lnSpc>
                <a:spcPct val="90000"/>
              </a:lnSpc>
              <a:spcBef>
                <a:spcPct val="35000"/>
              </a:spcBef>
            </a:pPr>
            <a:r>
              <a:rPr lang="en-US" altLang="en-US"/>
              <a:t>Severe airway obstruction (cont’d)</a:t>
            </a:r>
          </a:p>
          <a:p>
            <a:pPr lvl="1">
              <a:lnSpc>
                <a:spcPct val="90000"/>
              </a:lnSpc>
              <a:spcBef>
                <a:spcPct val="35000"/>
              </a:spcBef>
            </a:pPr>
            <a:r>
              <a:rPr lang="en-US" altLang="en-US"/>
              <a:t>Provide immediate treatment to the conscious patient.</a:t>
            </a:r>
          </a:p>
          <a:p>
            <a:pPr lvl="1">
              <a:lnSpc>
                <a:spcPct val="90000"/>
              </a:lnSpc>
              <a:spcBef>
                <a:spcPct val="35000"/>
              </a:spcBef>
            </a:pPr>
            <a:r>
              <a:rPr lang="en-US" altLang="en-US"/>
              <a:t>If not treated, the patient will become unconscious and die.</a:t>
            </a:r>
          </a:p>
          <a:p>
            <a:pPr lvl="1">
              <a:lnSpc>
                <a:spcPct val="90000"/>
              </a:lnSpc>
              <a:spcBef>
                <a:spcPct val="35000"/>
              </a:spcBef>
            </a:pPr>
            <a:r>
              <a:rPr lang="en-US" altLang="en-US"/>
              <a:t>If the patient is unresponsive, not breathing, and has no pulse, begin CPR with chest compressions.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nSpc>
                <a:spcPct val="90000"/>
              </a:lnSpc>
            </a:pPr>
            <a:r>
              <a:rPr lang="en-US" altLang="en-US" dirty="0"/>
              <a:t>Emergency Medical Care for Foreign Body </a:t>
            </a:r>
            <a:br>
              <a:rPr lang="en-US" altLang="en-US" dirty="0"/>
            </a:br>
            <a:r>
              <a:rPr lang="en-US" altLang="en-US" dirty="0"/>
              <a:t>Airway Obstruction</a:t>
            </a:r>
          </a:p>
        </p:txBody>
      </p:sp>
      <p:sp>
        <p:nvSpPr>
          <p:cNvPr id="134147" name="Content Placeholder 2"/>
          <p:cNvSpPr>
            <a:spLocks noGrp="1"/>
          </p:cNvSpPr>
          <p:nvPr>
            <p:ph type="body" idx="1"/>
          </p:nvPr>
        </p:nvSpPr>
        <p:spPr/>
        <p:txBody>
          <a:bodyPr rIns="228600"/>
          <a:lstStyle/>
          <a:p>
            <a:pPr>
              <a:spcBef>
                <a:spcPct val="35000"/>
              </a:spcBef>
            </a:pPr>
            <a:r>
              <a:rPr lang="en-US" altLang="en-US"/>
              <a:t>Perform a head tilt–chin lift maneuver to clear a tongue obstruction.</a:t>
            </a:r>
          </a:p>
          <a:p>
            <a:pPr>
              <a:spcBef>
                <a:spcPct val="35000"/>
              </a:spcBef>
            </a:pPr>
            <a:r>
              <a:rPr lang="en-US" altLang="en-US"/>
              <a:t>Large obstructions should be swept forward out of the mouth with your gloved index finger.</a:t>
            </a:r>
          </a:p>
          <a:p>
            <a:pPr>
              <a:spcBef>
                <a:spcPct val="35000"/>
              </a:spcBef>
            </a:pPr>
            <a:r>
              <a:rPr lang="en-US" altLang="en-US"/>
              <a:t>Abdominal thrusts are the most effective method of dislodging and forcing out an 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lnSpc>
                <a:spcPct val="85000"/>
              </a:lnSpc>
            </a:pPr>
            <a:r>
              <a:rPr lang="en-US" altLang="en-US"/>
              <a:t>Dental Appliances</a:t>
            </a:r>
          </a:p>
        </p:txBody>
      </p:sp>
      <p:sp>
        <p:nvSpPr>
          <p:cNvPr id="135171" name="Content Placeholder 2"/>
          <p:cNvSpPr>
            <a:spLocks noGrp="1"/>
          </p:cNvSpPr>
          <p:nvPr>
            <p:ph type="body" idx="1"/>
          </p:nvPr>
        </p:nvSpPr>
        <p:spPr/>
        <p:txBody>
          <a:bodyPr rIns="228600"/>
          <a:lstStyle/>
          <a:p>
            <a:pPr eaLnBrk="1" hangingPunct="1">
              <a:spcBef>
                <a:spcPct val="35000"/>
              </a:spcBef>
            </a:pPr>
            <a:r>
              <a:rPr lang="en-US" altLang="en-US"/>
              <a:t>Can cause an airway obstruction</a:t>
            </a:r>
          </a:p>
          <a:p>
            <a:pPr lvl="1" eaLnBrk="1" hangingPunct="1">
              <a:spcBef>
                <a:spcPct val="35000"/>
              </a:spcBef>
            </a:pPr>
            <a:r>
              <a:rPr lang="en-US" altLang="en-US"/>
              <a:t>Examples: crown, bridge, dentures, piece of braces</a:t>
            </a:r>
          </a:p>
          <a:p>
            <a:pPr lvl="1" eaLnBrk="1" hangingPunct="1">
              <a:spcBef>
                <a:spcPct val="35000"/>
              </a:spcBef>
            </a:pPr>
            <a:r>
              <a:rPr lang="en-US" altLang="en-US"/>
              <a:t>Manually remove the appliance before providing ventilations.</a:t>
            </a:r>
          </a:p>
          <a:p>
            <a:pPr lvl="1" eaLnBrk="1" hangingPunct="1">
              <a:spcBef>
                <a:spcPct val="35000"/>
              </a:spcBef>
            </a:pPr>
            <a:r>
              <a:rPr lang="en-US" altLang="en-US"/>
              <a:t>Leave well-fitting dentures in place.</a:t>
            </a:r>
          </a:p>
          <a:p>
            <a:pPr lvl="1" eaLnBrk="1" hangingPunct="1">
              <a:spcBef>
                <a:spcPct val="35000"/>
              </a:spcBef>
            </a:pPr>
            <a:r>
              <a:rPr lang="en-US" altLang="en-US"/>
              <a:t>Loose dentures interfere with the process and should be removed.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dirty="0"/>
              <a:t>Anatomy of the Upper Airway </a:t>
            </a:r>
            <a:r>
              <a:rPr lang="en-US" altLang="en-US" sz="2000" b="0" dirty="0"/>
              <a:t>(2 of 7)</a:t>
            </a: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dirty="0"/>
              <a:t>The upper airway’s main function is to warm, filter, and humidify air as it enters the body.</a:t>
            </a:r>
          </a:p>
          <a:p>
            <a:pPr eaLnBrk="1" hangingPunct="1">
              <a:spcBef>
                <a:spcPct val="35000"/>
              </a:spcBef>
            </a:pPr>
            <a:r>
              <a:rPr lang="en-US" altLang="en-US" dirty="0"/>
              <a:t>Pharynx</a:t>
            </a:r>
          </a:p>
          <a:p>
            <a:pPr lvl="1" eaLnBrk="1" hangingPunct="1">
              <a:spcBef>
                <a:spcPct val="35000"/>
              </a:spcBef>
            </a:pPr>
            <a:r>
              <a:rPr lang="en-US" altLang="en-US" dirty="0"/>
              <a:t>Muscular tube extending from nose and mouth to level of esophagus and trachea</a:t>
            </a:r>
          </a:p>
          <a:p>
            <a:pPr lvl="1" eaLnBrk="1" hangingPunct="1">
              <a:spcBef>
                <a:spcPct val="35000"/>
              </a:spcBef>
            </a:pPr>
            <a:r>
              <a:rPr lang="en-US" altLang="en-US" dirty="0"/>
              <a:t>Composed, from top to bottom, of the nasopharynx, oropharynx, and laryngopharynx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pPr>
            <a:r>
              <a:rPr lang="en-US" altLang="en-US"/>
              <a:t>Facial Bleeding</a:t>
            </a:r>
          </a:p>
        </p:txBody>
      </p:sp>
      <p:sp>
        <p:nvSpPr>
          <p:cNvPr id="136195" name="Rectangle 3"/>
          <p:cNvSpPr>
            <a:spLocks noGrp="1" noChangeArrowheads="1"/>
          </p:cNvSpPr>
          <p:nvPr>
            <p:ph type="body" idx="1"/>
          </p:nvPr>
        </p:nvSpPr>
        <p:spPr>
          <a:xfrm>
            <a:off x="925830" y="1490870"/>
            <a:ext cx="9793752" cy="4699047"/>
          </a:xfrm>
        </p:spPr>
        <p:txBody>
          <a:bodyPr rIns="228600"/>
          <a:lstStyle/>
          <a:p>
            <a:pPr>
              <a:spcBef>
                <a:spcPct val="35000"/>
              </a:spcBef>
            </a:pPr>
            <a:r>
              <a:rPr lang="en-US" altLang="en-US" dirty="0"/>
              <a:t>Airway problems can be particularly challenging in patients with serious facial bleeding.</a:t>
            </a:r>
          </a:p>
          <a:p>
            <a:pPr>
              <a:spcBef>
                <a:spcPct val="35000"/>
              </a:spcBef>
            </a:pPr>
            <a:r>
              <a:rPr lang="en-US" altLang="en-US" dirty="0"/>
              <a:t>The blood supply to the face is very rich.</a:t>
            </a:r>
          </a:p>
          <a:p>
            <a:pPr lvl="1">
              <a:spcBef>
                <a:spcPct val="35000"/>
              </a:spcBef>
            </a:pPr>
            <a:r>
              <a:rPr lang="en-US" altLang="en-US" dirty="0"/>
              <a:t>Injuries can result in severe tissue swelling and bleeding into the airway.</a:t>
            </a:r>
          </a:p>
          <a:p>
            <a:pPr lvl="1">
              <a:spcBef>
                <a:spcPct val="35000"/>
              </a:spcBef>
            </a:pPr>
            <a:r>
              <a:rPr lang="en-US" altLang="en-US" dirty="0"/>
              <a:t>Control bleeding with direct pressure, and suction as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848D-AF7C-431E-84FE-61A8396F6329}"/>
              </a:ext>
            </a:extLst>
          </p:cNvPr>
          <p:cNvSpPr>
            <a:spLocks noGrp="1"/>
          </p:cNvSpPr>
          <p:nvPr>
            <p:ph type="title"/>
          </p:nvPr>
        </p:nvSpPr>
        <p:spPr/>
        <p:txBody>
          <a:bodyPr/>
          <a:lstStyle/>
          <a:p>
            <a:r>
              <a:rPr lang="en-US" dirty="0"/>
              <a:t>Assisting With ALS Airway Procedures</a:t>
            </a:r>
          </a:p>
        </p:txBody>
      </p:sp>
      <p:sp>
        <p:nvSpPr>
          <p:cNvPr id="3" name="Content Placeholder 2">
            <a:extLst>
              <a:ext uri="{FF2B5EF4-FFF2-40B4-BE49-F238E27FC236}">
                <a16:creationId xmlns:a16="http://schemas.microsoft.com/office/drawing/2014/main" id="{0C197CBD-91E9-4529-89F5-BA183F90A024}"/>
              </a:ext>
            </a:extLst>
          </p:cNvPr>
          <p:cNvSpPr>
            <a:spLocks noGrp="1"/>
          </p:cNvSpPr>
          <p:nvPr>
            <p:ph idx="1"/>
          </p:nvPr>
        </p:nvSpPr>
        <p:spPr/>
        <p:txBody>
          <a:bodyPr/>
          <a:lstStyle/>
          <a:p>
            <a:r>
              <a:rPr lang="en-US" dirty="0"/>
              <a:t>Placement of advanced airways</a:t>
            </a:r>
          </a:p>
          <a:p>
            <a:pPr lvl="1"/>
            <a:r>
              <a:rPr lang="en-US" dirty="0"/>
              <a:t>Preoxygenation</a:t>
            </a:r>
          </a:p>
          <a:p>
            <a:pPr lvl="1"/>
            <a:r>
              <a:rPr lang="en-US" dirty="0"/>
              <a:t>Equipment setup</a:t>
            </a:r>
          </a:p>
          <a:p>
            <a:pPr lvl="1"/>
            <a:r>
              <a:rPr lang="en-US" dirty="0"/>
              <a:t>Performing the procedure “</a:t>
            </a:r>
            <a:r>
              <a:rPr lang="en-US" i="1" dirty="0"/>
              <a:t>BE MAGIC</a:t>
            </a:r>
            <a:r>
              <a:rPr lang="en-US" dirty="0"/>
              <a:t>”</a:t>
            </a:r>
          </a:p>
          <a:p>
            <a:pPr lvl="2"/>
            <a:r>
              <a:rPr lang="en-US" sz="2000" b="1" dirty="0"/>
              <a:t>B</a:t>
            </a:r>
            <a:r>
              <a:rPr lang="en-US" sz="2000" dirty="0"/>
              <a:t>- Perform </a:t>
            </a:r>
            <a:r>
              <a:rPr lang="en-US" sz="2000" i="1" dirty="0"/>
              <a:t>Bag-mask</a:t>
            </a:r>
            <a:r>
              <a:rPr lang="en-US" sz="2000" dirty="0"/>
              <a:t> preoxygenation.</a:t>
            </a:r>
          </a:p>
          <a:p>
            <a:pPr lvl="2"/>
            <a:r>
              <a:rPr lang="en-US" sz="2000" b="1" dirty="0"/>
              <a:t>E</a:t>
            </a:r>
            <a:r>
              <a:rPr lang="en-US" sz="2000" dirty="0"/>
              <a:t>- </a:t>
            </a:r>
            <a:r>
              <a:rPr lang="en-US" sz="2000" i="1" dirty="0"/>
              <a:t>Evaluate </a:t>
            </a:r>
            <a:r>
              <a:rPr lang="en-US" sz="2000" dirty="0"/>
              <a:t>for airway difficulties.</a:t>
            </a:r>
          </a:p>
          <a:p>
            <a:pPr lvl="2"/>
            <a:r>
              <a:rPr lang="en-US" sz="2000" b="1" dirty="0"/>
              <a:t>M</a:t>
            </a:r>
            <a:r>
              <a:rPr lang="en-US" sz="2000" dirty="0"/>
              <a:t>- </a:t>
            </a:r>
            <a:r>
              <a:rPr lang="en-US" sz="2000" i="1" dirty="0"/>
              <a:t>Manipulate</a:t>
            </a:r>
            <a:r>
              <a:rPr lang="en-US" sz="2000" dirty="0"/>
              <a:t> the patient.</a:t>
            </a:r>
          </a:p>
          <a:p>
            <a:pPr lvl="2"/>
            <a:r>
              <a:rPr lang="en-US" sz="2000" b="1" dirty="0"/>
              <a:t>A</a:t>
            </a:r>
            <a:r>
              <a:rPr lang="en-US" sz="2000" dirty="0"/>
              <a:t>- </a:t>
            </a:r>
            <a:r>
              <a:rPr lang="en-US" sz="2000" i="1" dirty="0"/>
              <a:t>Attempt</a:t>
            </a:r>
            <a:r>
              <a:rPr lang="en-US" sz="2000" dirty="0"/>
              <a:t> first-pass intubation.</a:t>
            </a:r>
          </a:p>
          <a:p>
            <a:pPr lvl="2"/>
            <a:r>
              <a:rPr lang="en-US" sz="2000" b="1" dirty="0"/>
              <a:t>GI</a:t>
            </a:r>
            <a:r>
              <a:rPr lang="en-US" sz="2000" dirty="0"/>
              <a:t>- Use a </a:t>
            </a:r>
            <a:r>
              <a:rPr lang="en-US" sz="2000" i="1" dirty="0" err="1"/>
              <a:t>supraGlottic</a:t>
            </a:r>
            <a:r>
              <a:rPr lang="en-US" sz="2000" i="1" dirty="0"/>
              <a:t> </a:t>
            </a:r>
            <a:r>
              <a:rPr lang="en-US" sz="2000" dirty="0"/>
              <a:t>airway if unable to intubate.</a:t>
            </a:r>
          </a:p>
          <a:p>
            <a:pPr lvl="2"/>
            <a:r>
              <a:rPr lang="en-US" sz="2000" b="1" dirty="0"/>
              <a:t>C</a:t>
            </a:r>
            <a:r>
              <a:rPr lang="en-US" sz="2000" dirty="0"/>
              <a:t>- </a:t>
            </a:r>
            <a:r>
              <a:rPr lang="en-US" sz="2000" i="1" dirty="0"/>
              <a:t>Confirm</a:t>
            </a:r>
            <a:r>
              <a:rPr lang="en-US" sz="2000" dirty="0"/>
              <a:t> successful intubation/</a:t>
            </a:r>
            <a:r>
              <a:rPr lang="en-US" sz="2000" i="1" dirty="0"/>
              <a:t>Correct</a:t>
            </a:r>
            <a:r>
              <a:rPr lang="en-US" sz="2000" dirty="0"/>
              <a:t> issues.</a:t>
            </a:r>
          </a:p>
        </p:txBody>
      </p:sp>
    </p:spTree>
    <p:extLst>
      <p:ext uri="{BB962C8B-B14F-4D97-AF65-F5344CB8AC3E}">
        <p14:creationId xmlns:p14="http://schemas.microsoft.com/office/powerpoint/2010/main" val="7483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a:t>Review</a:t>
            </a:r>
          </a:p>
        </p:txBody>
      </p:sp>
      <p:sp>
        <p:nvSpPr>
          <p:cNvPr id="137219" name="Rectangle 3"/>
          <p:cNvSpPr>
            <a:spLocks noGrp="1" noChangeArrowheads="1"/>
          </p:cNvSpPr>
          <p:nvPr>
            <p:ph idx="1"/>
          </p:nvPr>
        </p:nvSpPr>
        <p:spPr/>
        <p:txBody>
          <a:bodyPr/>
          <a:lstStyle/>
          <a:p>
            <a:pPr marL="457200" indent="-457200">
              <a:buFontTx/>
              <a:buAutoNum type="arabicPeriod"/>
            </a:pPr>
            <a:r>
              <a:rPr lang="en-US" altLang="en-US" dirty="0"/>
              <a:t>Breathing is controlled by an area in the:</a:t>
            </a:r>
          </a:p>
          <a:p>
            <a:pPr marL="1016000" lvl="1" indent="-444500">
              <a:buFontTx/>
              <a:buAutoNum type="alphaUcPeriod"/>
            </a:pPr>
            <a:r>
              <a:rPr lang="en-US" altLang="en-US" dirty="0"/>
              <a:t>lungs.</a:t>
            </a:r>
          </a:p>
          <a:p>
            <a:pPr marL="1016000" lvl="1" indent="-444500">
              <a:buFontTx/>
              <a:buAutoNum type="alphaUcPeriod"/>
            </a:pPr>
            <a:r>
              <a:rPr lang="en-US" altLang="en-US" dirty="0"/>
              <a:t>brainstem.</a:t>
            </a:r>
          </a:p>
          <a:p>
            <a:pPr marL="1016000" lvl="1" indent="-444500">
              <a:buFontTx/>
              <a:buAutoNum type="alphaUcPeriod"/>
            </a:pPr>
            <a:r>
              <a:rPr lang="en-US" altLang="en-US" dirty="0"/>
              <a:t>spinal cord.</a:t>
            </a:r>
          </a:p>
          <a:p>
            <a:pPr marL="1016000" lvl="1" indent="-444500">
              <a:buFontTx/>
              <a:buAutoNum type="alphaUcPeriod"/>
            </a:pPr>
            <a:r>
              <a:rPr lang="en-US" altLang="en-US" dirty="0"/>
              <a:t>diaphragm.</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t>Review</a:t>
            </a:r>
          </a:p>
        </p:txBody>
      </p:sp>
      <p:sp>
        <p:nvSpPr>
          <p:cNvPr id="13824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buFontTx/>
              <a:buNone/>
            </a:pPr>
            <a:r>
              <a:rPr lang="en-US" altLang="en-US" b="1" dirty="0"/>
              <a:t>Rationale: </a:t>
            </a:r>
            <a:r>
              <a:rPr lang="en-US" altLang="en-US" dirty="0"/>
              <a:t>The pons and the medulla are the respiratory centers in the brainstem that control breathing.</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dirty="0"/>
              <a:t>Review</a:t>
            </a:r>
            <a:endParaRPr lang="en-US" altLang="en-US" sz="2800" b="0" dirty="0"/>
          </a:p>
        </p:txBody>
      </p:sp>
      <p:sp>
        <p:nvSpPr>
          <p:cNvPr id="139267" name="Rectangle 3"/>
          <p:cNvSpPr>
            <a:spLocks noGrp="1" noChangeArrowheads="1"/>
          </p:cNvSpPr>
          <p:nvPr>
            <p:ph idx="1"/>
          </p:nvPr>
        </p:nvSpPr>
        <p:spPr/>
        <p:txBody>
          <a:bodyPr/>
          <a:lstStyle/>
          <a:p>
            <a:pPr marL="457200" indent="-457200">
              <a:buFontTx/>
              <a:buAutoNum type="arabicPeriod"/>
            </a:pPr>
            <a:r>
              <a:rPr lang="en-US" altLang="en-US" sz="2400" dirty="0"/>
              <a:t>Breathing is controlled by an area in the:</a:t>
            </a:r>
          </a:p>
          <a:p>
            <a:pPr marL="1016000" lvl="1" indent="-444500">
              <a:buFontTx/>
              <a:buAutoNum type="alphaUcPeriod"/>
            </a:pPr>
            <a:r>
              <a:rPr lang="en-US" altLang="en-US" sz="2200" dirty="0"/>
              <a:t>lungs.</a:t>
            </a:r>
            <a:br>
              <a:rPr lang="en-US" altLang="en-US" sz="2200" dirty="0"/>
            </a:br>
            <a:r>
              <a:rPr lang="en-US" altLang="en-US" sz="2200" b="1" dirty="0"/>
              <a:t>Rationale: </a:t>
            </a:r>
            <a:r>
              <a:rPr lang="en-US" altLang="en-US" sz="2200" dirty="0">
                <a:solidFill>
                  <a:srgbClr val="F37021"/>
                </a:solidFill>
              </a:rPr>
              <a:t>The lungs contain small pockets called alveoli where the exchange of oxygen and carbon dioxide takes place.</a:t>
            </a:r>
          </a:p>
          <a:p>
            <a:pPr marL="1016000" lvl="1" indent="-444500">
              <a:buFontTx/>
              <a:buAutoNum type="alphaUcPeriod"/>
            </a:pPr>
            <a:r>
              <a:rPr lang="en-US" altLang="en-US" sz="2200" dirty="0"/>
              <a:t>brainstem.</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spinal cord.</a:t>
            </a:r>
            <a:br>
              <a:rPr lang="en-US" altLang="en-US" sz="2200" dirty="0"/>
            </a:br>
            <a:r>
              <a:rPr lang="en-US" altLang="en-US" sz="2200" b="1" dirty="0"/>
              <a:t>Rationale: </a:t>
            </a:r>
            <a:r>
              <a:rPr lang="en-US" altLang="en-US" sz="2200" dirty="0">
                <a:solidFill>
                  <a:srgbClr val="F37021"/>
                </a:solidFill>
              </a:rPr>
              <a:t>Impulses are sent down the spinal cord from the brainstem.</a:t>
            </a:r>
          </a:p>
          <a:p>
            <a:pPr marL="1016000" lvl="1" indent="-444500">
              <a:buFontTx/>
              <a:buAutoNum type="alphaUcPeriod" startAt="3"/>
            </a:pPr>
            <a:r>
              <a:rPr lang="en-US" altLang="en-US" sz="2200" dirty="0"/>
              <a:t>diaphragm.</a:t>
            </a:r>
            <a:br>
              <a:rPr lang="en-US" altLang="en-US" sz="2200" dirty="0"/>
            </a:br>
            <a:r>
              <a:rPr lang="en-US" altLang="en-US" sz="2200" b="1" dirty="0"/>
              <a:t>Rationale: </a:t>
            </a:r>
            <a:r>
              <a:rPr lang="en-US" altLang="en-US" sz="2200" dirty="0">
                <a:solidFill>
                  <a:srgbClr val="F37021"/>
                </a:solidFill>
              </a:rPr>
              <a:t>The diaphragm receives the impulses that cause it to contract and bring air in.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Review</a:t>
            </a:r>
          </a:p>
        </p:txBody>
      </p:sp>
      <p:sp>
        <p:nvSpPr>
          <p:cNvPr id="141315" name="Rectangle 3"/>
          <p:cNvSpPr>
            <a:spLocks noGrp="1" noChangeArrowheads="1"/>
          </p:cNvSpPr>
          <p:nvPr>
            <p:ph idx="1"/>
          </p:nvPr>
        </p:nvSpPr>
        <p:spPr/>
        <p:txBody>
          <a:bodyPr/>
          <a:lstStyle/>
          <a:p>
            <a:pPr marL="457200" indent="-457200">
              <a:buFontTx/>
              <a:buAutoNum type="arabicPeriod" startAt="2"/>
            </a:pPr>
            <a:r>
              <a:rPr lang="en-US" altLang="en-US" dirty="0"/>
              <a:t>The EMT should assess a patient’s tidal volume by:</a:t>
            </a:r>
          </a:p>
          <a:p>
            <a:pPr marL="1016000" lvl="1" indent="-444500">
              <a:buFontTx/>
              <a:buAutoNum type="alphaUcPeriod"/>
            </a:pPr>
            <a:r>
              <a:rPr lang="en-US" altLang="en-US" dirty="0"/>
              <a:t>observing for adequate chest rise.</a:t>
            </a:r>
          </a:p>
          <a:p>
            <a:pPr marL="1016000" lvl="1" indent="-444500">
              <a:buFontTx/>
              <a:buAutoNum type="alphaUcPeriod"/>
            </a:pPr>
            <a:r>
              <a:rPr lang="en-US" altLang="en-US" dirty="0"/>
              <a:t>assessing the facial area for cyanosis. </a:t>
            </a:r>
          </a:p>
          <a:p>
            <a:pPr marL="1016000" lvl="1" indent="-444500">
              <a:buFontTx/>
              <a:buAutoNum type="alphaUcPeriod"/>
            </a:pPr>
            <a:r>
              <a:rPr lang="en-US" altLang="en-US" dirty="0"/>
              <a:t>counting the patient’s respiratory rate.</a:t>
            </a:r>
          </a:p>
          <a:p>
            <a:pPr marL="1016000" lvl="1" indent="-444500">
              <a:buFontTx/>
              <a:buAutoNum type="alphaUcPeriod"/>
            </a:pPr>
            <a:r>
              <a:rPr lang="en-US" altLang="en-US" dirty="0"/>
              <a:t>measuring the patient’s oxygen saturation.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Review</a:t>
            </a:r>
          </a:p>
        </p:txBody>
      </p:sp>
      <p:sp>
        <p:nvSpPr>
          <p:cNvPr id="142339" name="Rectangle 3"/>
          <p:cNvSpPr>
            <a:spLocks noGrp="1" noChangeArrowheads="1"/>
          </p:cNvSpPr>
          <p:nvPr>
            <p:ph idx="1"/>
          </p:nvPr>
        </p:nvSpPr>
        <p:spPr/>
        <p:txBody>
          <a:bodyPr/>
          <a:lstStyle/>
          <a:p>
            <a:pPr marL="0" indent="0">
              <a:lnSpc>
                <a:spcPct val="90000"/>
              </a:lnSpc>
              <a:buFontTx/>
              <a:buNone/>
            </a:pPr>
            <a:r>
              <a:rPr lang="en-US" altLang="en-US" b="1"/>
              <a:t>Answer: </a:t>
            </a:r>
            <a:r>
              <a:rPr lang="en-US" altLang="en-US">
                <a:solidFill>
                  <a:srgbClr val="F37021"/>
                </a:solidFill>
              </a:rPr>
              <a:t>A</a:t>
            </a:r>
          </a:p>
          <a:p>
            <a:pPr marL="0" indent="0">
              <a:lnSpc>
                <a:spcPct val="90000"/>
              </a:lnSpc>
              <a:buFontTx/>
              <a:buNone/>
            </a:pPr>
            <a:r>
              <a:rPr lang="en-US" altLang="en-US" b="1"/>
              <a:t>Rationale: </a:t>
            </a:r>
            <a:r>
              <a:rPr lang="en-US" altLang="en-US"/>
              <a:t>Tidal volume—the volume of air that is moved into or out of the lungs in a single breath—is assessed by observing for adequate chest rise. If shallow chest rise is noted, the patient’s tidal volume is likely reduced.</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dirty="0"/>
              <a:t>Review</a:t>
            </a:r>
            <a:endParaRPr lang="en-US" altLang="en-US" sz="2800" b="0" dirty="0"/>
          </a:p>
        </p:txBody>
      </p:sp>
      <p:sp>
        <p:nvSpPr>
          <p:cNvPr id="143363" name="Rectangle 3"/>
          <p:cNvSpPr>
            <a:spLocks noGrp="1" noChangeArrowheads="1"/>
          </p:cNvSpPr>
          <p:nvPr>
            <p:ph idx="1"/>
          </p:nvPr>
        </p:nvSpPr>
        <p:spPr/>
        <p:txBody>
          <a:bodyPr/>
          <a:lstStyle/>
          <a:p>
            <a:pPr marL="457200" indent="-457200">
              <a:buFontTx/>
              <a:buAutoNum type="arabicPeriod" startAt="2"/>
            </a:pPr>
            <a:r>
              <a:rPr lang="en-US" altLang="en-US" sz="2400" dirty="0"/>
              <a:t>The EMT should assess a patient’s tidal volume by:</a:t>
            </a:r>
          </a:p>
          <a:p>
            <a:pPr marL="1016000" lvl="1" indent="-444500">
              <a:buFontTx/>
              <a:buAutoNum type="alphaUcPeriod"/>
            </a:pPr>
            <a:r>
              <a:rPr lang="en-US" altLang="en-US" sz="2200" dirty="0"/>
              <a:t>observing for adequate chest rise.</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a:pPr>
            <a:r>
              <a:rPr lang="en-US" altLang="en-US" sz="2200" dirty="0"/>
              <a:t>assessing the facial area for cyanosis. </a:t>
            </a:r>
            <a:br>
              <a:rPr lang="en-US" altLang="en-US" sz="2200" dirty="0"/>
            </a:br>
            <a:r>
              <a:rPr lang="en-US" altLang="en-US" sz="2200" b="1" dirty="0"/>
              <a:t>Rationale: </a:t>
            </a:r>
            <a:r>
              <a:rPr lang="en-US" altLang="en-US" sz="2200" dirty="0">
                <a:solidFill>
                  <a:srgbClr val="F37021"/>
                </a:solidFill>
              </a:rPr>
              <a:t>Cyanosis is an indication of hypoxia, rather than tidal volume.</a:t>
            </a:r>
          </a:p>
          <a:p>
            <a:pPr marL="1016000" lvl="1" indent="-444500">
              <a:buFontTx/>
              <a:buAutoNum type="alphaUcPeriod" startAt="3"/>
            </a:pPr>
            <a:r>
              <a:rPr lang="en-US" altLang="en-US" sz="2200" dirty="0"/>
              <a:t>counting the patient’s respiratory rate.</a:t>
            </a:r>
            <a:br>
              <a:rPr lang="en-US" altLang="en-US" sz="2200" dirty="0"/>
            </a:br>
            <a:r>
              <a:rPr lang="en-US" altLang="en-US" sz="2200" b="1" dirty="0"/>
              <a:t>Rationale: </a:t>
            </a:r>
            <a:r>
              <a:rPr lang="en-US" altLang="en-US" sz="2200" dirty="0">
                <a:solidFill>
                  <a:srgbClr val="F37021"/>
                </a:solidFill>
              </a:rPr>
              <a:t>Counting the respiratory rate gives you minute volume: the number of times a patient breaths in 1 minute.</a:t>
            </a:r>
          </a:p>
          <a:p>
            <a:pPr marL="1016000" lvl="1" indent="-444500">
              <a:buFontTx/>
              <a:buAutoNum type="alphaUcPeriod" startAt="3"/>
            </a:pPr>
            <a:r>
              <a:rPr lang="en-US" altLang="en-US" sz="2200" dirty="0"/>
              <a:t>measuring the patient’s oxygen saturation.</a:t>
            </a:r>
            <a:br>
              <a:rPr lang="en-US" altLang="en-US" sz="2200" dirty="0"/>
            </a:br>
            <a:r>
              <a:rPr lang="en-US" altLang="en-US" sz="2200" b="1" dirty="0"/>
              <a:t>Rationale: </a:t>
            </a:r>
            <a:r>
              <a:rPr lang="en-US" altLang="en-US" sz="2200" dirty="0">
                <a:solidFill>
                  <a:srgbClr val="F37021"/>
                </a:solidFill>
              </a:rPr>
              <a:t>Oxygen saturation is an indication of tissue perfusion, which is the amount of oxygen attached to the hemoglobin.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Review</a:t>
            </a:r>
          </a:p>
        </p:txBody>
      </p:sp>
      <p:sp>
        <p:nvSpPr>
          <p:cNvPr id="145411" name="Rectangle 3"/>
          <p:cNvSpPr>
            <a:spLocks noGrp="1" noChangeArrowheads="1"/>
          </p:cNvSpPr>
          <p:nvPr>
            <p:ph idx="1"/>
          </p:nvPr>
        </p:nvSpPr>
        <p:spPr/>
        <p:txBody>
          <a:bodyPr/>
          <a:lstStyle/>
          <a:p>
            <a:pPr marL="457200" indent="-457200">
              <a:buFontTx/>
              <a:buAutoNum type="arabicPeriod" startAt="3"/>
            </a:pPr>
            <a:r>
              <a:rPr lang="en-US" altLang="en-US" dirty="0"/>
              <a:t>In an otherwise healthy individual, the primary stimulus to breathe is a(n):</a:t>
            </a:r>
          </a:p>
          <a:p>
            <a:pPr marL="1016000" lvl="1" indent="-444500">
              <a:buFontTx/>
              <a:buAutoNum type="alphaUcPeriod"/>
            </a:pPr>
            <a:r>
              <a:rPr lang="en-US" altLang="en-US" dirty="0"/>
              <a:t>increased level of oxygen in the blood.</a:t>
            </a:r>
          </a:p>
          <a:p>
            <a:pPr marL="1016000" lvl="1" indent="-444500">
              <a:buFontTx/>
              <a:buAutoNum type="alphaUcPeriod"/>
            </a:pPr>
            <a:r>
              <a:rPr lang="en-US" altLang="en-US" dirty="0"/>
              <a:t>decreased level of oxygen in the blood.</a:t>
            </a:r>
          </a:p>
          <a:p>
            <a:pPr marL="1016000" lvl="1" indent="-444500">
              <a:buFontTx/>
              <a:buAutoNum type="alphaUcPeriod"/>
            </a:pPr>
            <a:r>
              <a:rPr lang="en-US" altLang="en-US" dirty="0"/>
              <a:t>increased level of carbon dioxide in the blood.</a:t>
            </a:r>
          </a:p>
          <a:p>
            <a:pPr marL="1016000" lvl="1" indent="-444500">
              <a:buFontTx/>
              <a:buAutoNum type="alphaUcPeriod"/>
            </a:pPr>
            <a:r>
              <a:rPr lang="en-US" altLang="en-US" dirty="0"/>
              <a:t>decreased level of carbon dioxide in the blood.</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Review</a:t>
            </a:r>
          </a:p>
        </p:txBody>
      </p:sp>
      <p:sp>
        <p:nvSpPr>
          <p:cNvPr id="14643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Under control of the brainstem, rising levels of carbon dioxide in arterial blood normally stimulate breathing in an otherwise healthy patient.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dirty="0"/>
              <a:t>Anatomy of the Upper Airway </a:t>
            </a:r>
            <a:r>
              <a:rPr lang="en-US" altLang="en-US" sz="2000" b="0" dirty="0"/>
              <a:t>(3 of 7)</a:t>
            </a:r>
          </a:p>
        </p:txBody>
      </p:sp>
      <p:sp>
        <p:nvSpPr>
          <p:cNvPr id="18435" name="Content Placeholder 2"/>
          <p:cNvSpPr>
            <a:spLocks noGrp="1"/>
          </p:cNvSpPr>
          <p:nvPr>
            <p:ph type="body" idx="1"/>
          </p:nvPr>
        </p:nvSpPr>
        <p:spPr>
          <a:xfrm>
            <a:off x="4890867" y="1475935"/>
            <a:ext cx="5486400" cy="4800600"/>
          </a:xfrm>
        </p:spPr>
        <p:txBody>
          <a:bodyPr rIns="228600"/>
          <a:lstStyle/>
          <a:p>
            <a:pPr eaLnBrk="1" hangingPunct="1">
              <a:spcBef>
                <a:spcPct val="35000"/>
              </a:spcBef>
            </a:pPr>
            <a:r>
              <a:rPr lang="en-US" altLang="en-US" dirty="0"/>
              <a:t>Nasopharynx</a:t>
            </a:r>
          </a:p>
          <a:p>
            <a:pPr lvl="1" eaLnBrk="1" hangingPunct="1">
              <a:spcBef>
                <a:spcPct val="35000"/>
              </a:spcBef>
            </a:pPr>
            <a:r>
              <a:rPr lang="en-US" altLang="en-US" dirty="0"/>
              <a:t>Filters out dust and small particles</a:t>
            </a:r>
          </a:p>
          <a:p>
            <a:pPr lvl="1" eaLnBrk="1" hangingPunct="1">
              <a:spcBef>
                <a:spcPct val="35000"/>
              </a:spcBef>
            </a:pPr>
            <a:r>
              <a:rPr lang="en-US" altLang="en-US" dirty="0"/>
              <a:t>Warms and humidifies air as it enters the body</a:t>
            </a:r>
            <a:endParaRPr lang="en-US" altLang="en-US" sz="2000" dirty="0"/>
          </a:p>
        </p:txBody>
      </p:sp>
      <p:sp>
        <p:nvSpPr>
          <p:cNvPr id="2" name="Rectangle 1"/>
          <p:cNvSpPr/>
          <p:nvPr/>
        </p:nvSpPr>
        <p:spPr>
          <a:xfrm>
            <a:off x="816718" y="5522312"/>
            <a:ext cx="2637902" cy="369332"/>
          </a:xfrm>
          <a:prstGeom prst="rect">
            <a:avLst/>
          </a:prstGeom>
        </p:spPr>
        <p:txBody>
          <a:bodyPr wrap="none">
            <a:spAutoFit/>
          </a:bodyPr>
          <a:lstStyle/>
          <a:p>
            <a:r>
              <a:rPr lang="en-US" b="1" dirty="0"/>
              <a:t>FIGURE 11-2 </a:t>
            </a:r>
            <a:r>
              <a:rPr lang="en-US" dirty="0"/>
              <a:t>The pharynx.</a:t>
            </a:r>
          </a:p>
        </p:txBody>
      </p:sp>
      <p:sp>
        <p:nvSpPr>
          <p:cNvPr id="3" name="Rectangle 2"/>
          <p:cNvSpPr/>
          <p:nvPr/>
        </p:nvSpPr>
        <p:spPr>
          <a:xfrm>
            <a:off x="816718" y="591612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0" name="Picture 2" descr="A diagram shows the pharynx with parts labeled. The muscular tube of the pharynx has three parts. The nasopharynx at the top, followed by the oropharynx, and the laryngopharynx.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18" y="1651255"/>
            <a:ext cx="3074346" cy="3856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dirty="0"/>
              <a:t>Review</a:t>
            </a:r>
            <a:endParaRPr lang="en-US" altLang="en-US" sz="2800" b="0" dirty="0"/>
          </a:p>
        </p:txBody>
      </p:sp>
      <p:sp>
        <p:nvSpPr>
          <p:cNvPr id="147459" name="Rectangle 3"/>
          <p:cNvSpPr>
            <a:spLocks noGrp="1" noChangeArrowheads="1"/>
          </p:cNvSpPr>
          <p:nvPr>
            <p:ph idx="1"/>
          </p:nvPr>
        </p:nvSpPr>
        <p:spPr>
          <a:xfrm>
            <a:off x="914400" y="1447800"/>
            <a:ext cx="10528300" cy="4800600"/>
          </a:xfrm>
        </p:spPr>
        <p:txBody>
          <a:bodyPr/>
          <a:lstStyle/>
          <a:p>
            <a:pPr marL="457200" indent="-457200">
              <a:buFontTx/>
              <a:buAutoNum type="arabicPeriod" startAt="3"/>
            </a:pPr>
            <a:r>
              <a:rPr lang="en-US" altLang="en-US" sz="2400" dirty="0"/>
              <a:t>In an otherwise healthy individual, the primary stimulus to breathe is a(n):</a:t>
            </a:r>
          </a:p>
          <a:p>
            <a:pPr marL="1016000" lvl="1" indent="-444500">
              <a:buFontTx/>
              <a:buAutoNum type="alphaUcPeriod"/>
            </a:pPr>
            <a:r>
              <a:rPr lang="en-US" altLang="en-US" sz="2200" dirty="0"/>
              <a:t>increased level of oxygen in the blood.</a:t>
            </a:r>
            <a:br>
              <a:rPr lang="en-US" altLang="en-US" sz="2200" dirty="0"/>
            </a:br>
            <a:r>
              <a:rPr lang="en-US" altLang="en-US" sz="2200" b="1" dirty="0"/>
              <a:t>Rationale: </a:t>
            </a:r>
            <a:r>
              <a:rPr lang="en-US" altLang="en-US" sz="2200" dirty="0">
                <a:solidFill>
                  <a:srgbClr val="F37021"/>
                </a:solidFill>
              </a:rPr>
              <a:t>Increased levels of oxygen can be a result of hyperventilation syndrome. </a:t>
            </a:r>
          </a:p>
          <a:p>
            <a:pPr marL="1016000" lvl="1" indent="-444500">
              <a:buFontTx/>
              <a:buAutoNum type="alphaUcPeriod"/>
            </a:pPr>
            <a:r>
              <a:rPr lang="en-US" altLang="en-US" sz="2200" dirty="0"/>
              <a:t>decreased level of oxygen in the blood.</a:t>
            </a:r>
            <a:br>
              <a:rPr lang="en-US" altLang="en-US" sz="2200" dirty="0"/>
            </a:br>
            <a:r>
              <a:rPr lang="en-US" altLang="en-US" sz="2200" b="1" dirty="0"/>
              <a:t>Rationale: </a:t>
            </a:r>
            <a:r>
              <a:rPr lang="en-US" altLang="en-US" sz="2200" dirty="0">
                <a:solidFill>
                  <a:srgbClr val="F37021"/>
                </a:solidFill>
              </a:rPr>
              <a:t>This is typically not normal in healthy individuals. It can be a sign of inadequate breathing and results in hypoxia.</a:t>
            </a:r>
          </a:p>
          <a:p>
            <a:pPr marL="1016000" lvl="1" indent="-444500">
              <a:buFontTx/>
              <a:buAutoNum type="alphaUcPeriod" startAt="3"/>
            </a:pPr>
            <a:r>
              <a:rPr lang="en-US" altLang="en-US" sz="2200" dirty="0"/>
              <a:t>increased level of carbon dioxide in the blood.</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decreased level of carbon dioxide in the blood.</a:t>
            </a:r>
            <a:br>
              <a:rPr lang="en-US" altLang="en-US" sz="2200" dirty="0"/>
            </a:br>
            <a:r>
              <a:rPr lang="en-US" altLang="en-US" sz="2200" b="1" dirty="0"/>
              <a:t>Rationale: </a:t>
            </a:r>
            <a:r>
              <a:rPr lang="en-US" altLang="en-US" sz="2200" dirty="0">
                <a:solidFill>
                  <a:srgbClr val="F37021"/>
                </a:solidFill>
              </a:rPr>
              <a:t>This is usually not seen in healthy adults. It is typically a result of hyperventilation syndrome.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Review</a:t>
            </a:r>
          </a:p>
        </p:txBody>
      </p:sp>
      <p:sp>
        <p:nvSpPr>
          <p:cNvPr id="149507" name="Rectangle 3"/>
          <p:cNvSpPr>
            <a:spLocks noGrp="1" noChangeArrowheads="1"/>
          </p:cNvSpPr>
          <p:nvPr>
            <p:ph idx="1"/>
          </p:nvPr>
        </p:nvSpPr>
        <p:spPr/>
        <p:txBody>
          <a:bodyPr/>
          <a:lstStyle/>
          <a:p>
            <a:pPr marL="457200" indent="-457200">
              <a:buFontTx/>
              <a:buAutoNum type="arabicPeriod" startAt="4"/>
            </a:pPr>
            <a:r>
              <a:rPr lang="en-US" altLang="en-US" dirty="0"/>
              <a:t>Signs of adequate breathing in the adult include all of the following, EXCEPT:</a:t>
            </a:r>
          </a:p>
          <a:p>
            <a:pPr marL="1016000" lvl="1" indent="-444500">
              <a:buFontTx/>
              <a:buAutoNum type="alphaUcPeriod"/>
            </a:pPr>
            <a:r>
              <a:rPr lang="en-US" altLang="en-US" dirty="0"/>
              <a:t>pink, warm, dry skin.</a:t>
            </a:r>
          </a:p>
          <a:p>
            <a:pPr marL="1016000" lvl="1" indent="-444500">
              <a:buFontTx/>
              <a:buAutoNum type="alphaUcPeriod"/>
            </a:pPr>
            <a:r>
              <a:rPr lang="en-US" altLang="en-US" dirty="0"/>
              <a:t>shallow chest rise.</a:t>
            </a:r>
          </a:p>
          <a:p>
            <a:pPr marL="1016000" lvl="1" indent="-444500">
              <a:buFontTx/>
              <a:buAutoNum type="alphaUcPeriod"/>
            </a:pPr>
            <a:r>
              <a:rPr lang="en-US" altLang="en-US" dirty="0"/>
              <a:t>symmetrical chest movement.</a:t>
            </a:r>
          </a:p>
          <a:p>
            <a:pPr marL="1016000" lvl="1" indent="-444500">
              <a:buFontTx/>
              <a:buAutoNum type="alphaUcPeriod"/>
            </a:pPr>
            <a:r>
              <a:rPr lang="en-US" altLang="en-US" dirty="0"/>
              <a:t>a respiratory rate of 16 breaths/min.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Review</a:t>
            </a:r>
          </a:p>
        </p:txBody>
      </p:sp>
      <p:sp>
        <p:nvSpPr>
          <p:cNvPr id="15053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buFontTx/>
              <a:buNone/>
            </a:pPr>
            <a:r>
              <a:rPr lang="en-US" altLang="en-US" b="1" dirty="0"/>
              <a:t>Rationale: </a:t>
            </a:r>
            <a:r>
              <a:rPr lang="en-US" altLang="en-US" dirty="0"/>
              <a:t>Signs of inadequate breathing in the adult include a respiratory rate less than 12 breaths/min or greater than 20 breaths/min, shallow chest rise (reduced tidal volume), cyanosis, and asymmetrical chest movement (both sides of the chest do not move equally).</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dirty="0"/>
              <a:t>Review</a:t>
            </a:r>
            <a:endParaRPr lang="en-US" altLang="en-US" sz="2800" b="0" dirty="0"/>
          </a:p>
        </p:txBody>
      </p:sp>
      <p:sp>
        <p:nvSpPr>
          <p:cNvPr id="151555" name="Rectangle 3"/>
          <p:cNvSpPr>
            <a:spLocks noGrp="1" noChangeArrowheads="1"/>
          </p:cNvSpPr>
          <p:nvPr>
            <p:ph idx="1"/>
          </p:nvPr>
        </p:nvSpPr>
        <p:spPr/>
        <p:txBody>
          <a:bodyPr/>
          <a:lstStyle/>
          <a:p>
            <a:pPr marL="457200" indent="-457200">
              <a:buFontTx/>
              <a:buAutoNum type="arabicPeriod" startAt="4"/>
            </a:pPr>
            <a:r>
              <a:rPr lang="en-US" altLang="en-US" sz="2400" dirty="0"/>
              <a:t>Signs of adequate breathing in the adult include all of the following, EXCEPT:</a:t>
            </a:r>
          </a:p>
          <a:p>
            <a:pPr marL="1016000" lvl="1" indent="-444500">
              <a:buFontTx/>
              <a:buAutoNum type="alphaUcPeriod"/>
            </a:pPr>
            <a:r>
              <a:rPr lang="en-US" altLang="en-US" sz="2200" dirty="0"/>
              <a:t>pink, warm, dry skin.</a:t>
            </a:r>
            <a:br>
              <a:rPr lang="en-US" altLang="en-US" sz="2200" dirty="0"/>
            </a:br>
            <a:r>
              <a:rPr lang="en-US" altLang="en-US" sz="2200" b="1" dirty="0"/>
              <a:t>Rationale: </a:t>
            </a:r>
            <a:r>
              <a:rPr lang="en-US" altLang="en-US" sz="2200" dirty="0">
                <a:solidFill>
                  <a:srgbClr val="F37021"/>
                </a:solidFill>
              </a:rPr>
              <a:t>This shows that breathing and perfusion are adequate.</a:t>
            </a:r>
          </a:p>
          <a:p>
            <a:pPr marL="1016000" lvl="1" indent="-444500">
              <a:buFontTx/>
              <a:buAutoNum type="alphaUcPeriod"/>
            </a:pPr>
            <a:r>
              <a:rPr lang="en-US" altLang="en-US" sz="2200" dirty="0"/>
              <a:t>shallow chest rise.</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symmetrical chest movement.</a:t>
            </a:r>
            <a:br>
              <a:rPr lang="en-US" altLang="en-US" sz="2200" dirty="0"/>
            </a:br>
            <a:r>
              <a:rPr lang="en-US" altLang="en-US" sz="2200" b="1" dirty="0"/>
              <a:t>Rationale: </a:t>
            </a:r>
            <a:r>
              <a:rPr lang="en-US" altLang="en-US" sz="2200" dirty="0">
                <a:solidFill>
                  <a:srgbClr val="F37021"/>
                </a:solidFill>
              </a:rPr>
              <a:t>This shows that the mechanical process of breathing is adequate, equal, and symmetrical bilaterally.</a:t>
            </a:r>
          </a:p>
          <a:p>
            <a:pPr marL="1016000" lvl="1" indent="-444500">
              <a:buFontTx/>
              <a:buAutoNum type="alphaUcPeriod" startAt="3"/>
            </a:pPr>
            <a:r>
              <a:rPr lang="en-US" altLang="en-US" sz="2200" dirty="0"/>
              <a:t>a respiratory rate of 16 breaths/min.</a:t>
            </a:r>
            <a:br>
              <a:rPr lang="en-US" altLang="en-US" sz="2200" dirty="0"/>
            </a:br>
            <a:r>
              <a:rPr lang="en-US" altLang="en-US" sz="2200" b="1" dirty="0"/>
              <a:t>Rationale: </a:t>
            </a:r>
            <a:r>
              <a:rPr lang="en-US" altLang="en-US" sz="2200" dirty="0">
                <a:solidFill>
                  <a:srgbClr val="F37021"/>
                </a:solidFill>
              </a:rPr>
              <a:t>This is a normal respiratory rate for an adult.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Review</a:t>
            </a:r>
          </a:p>
        </p:txBody>
      </p:sp>
      <p:sp>
        <p:nvSpPr>
          <p:cNvPr id="153603" name="Rectangle 3"/>
          <p:cNvSpPr>
            <a:spLocks noGrp="1" noChangeArrowheads="1"/>
          </p:cNvSpPr>
          <p:nvPr>
            <p:ph idx="1"/>
          </p:nvPr>
        </p:nvSpPr>
        <p:spPr/>
        <p:txBody>
          <a:bodyPr/>
          <a:lstStyle/>
          <a:p>
            <a:pPr marL="457200" indent="-457200">
              <a:buFontTx/>
              <a:buAutoNum type="arabicPeriod" startAt="5"/>
            </a:pPr>
            <a:r>
              <a:rPr lang="en-US" altLang="en-US" dirty="0"/>
              <a:t>During insertion of an oropharyngeal airway into an unconscious patient, she begins to vomit. The first thing you should do is:</a:t>
            </a:r>
          </a:p>
          <a:p>
            <a:pPr marL="1016000" lvl="1" indent="-444500">
              <a:buFontTx/>
              <a:buAutoNum type="alphaUcPeriod"/>
            </a:pPr>
            <a:r>
              <a:rPr lang="en-US" altLang="en-US" dirty="0"/>
              <a:t>turn the patient on her side.</a:t>
            </a:r>
          </a:p>
          <a:p>
            <a:pPr marL="1016000" lvl="1" indent="-444500">
              <a:buFontTx/>
              <a:buAutoNum type="alphaUcPeriod"/>
            </a:pPr>
            <a:r>
              <a:rPr lang="en-US" altLang="en-US" dirty="0"/>
              <a:t>remove the airway at once.</a:t>
            </a:r>
          </a:p>
          <a:p>
            <a:pPr marL="1016000" lvl="1" indent="-444500">
              <a:buFontTx/>
              <a:buAutoNum type="alphaUcPeriod"/>
            </a:pPr>
            <a:r>
              <a:rPr lang="en-US" altLang="en-US" dirty="0"/>
              <a:t>suction the patient’s mouth.</a:t>
            </a:r>
          </a:p>
          <a:p>
            <a:pPr marL="1016000" lvl="1" indent="-444500">
              <a:buFontTx/>
              <a:buAutoNum type="alphaUcPeriod"/>
            </a:pPr>
            <a:r>
              <a:rPr lang="en-US" altLang="en-US" dirty="0"/>
              <a:t>use a smaller-sized oral airway.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Review</a:t>
            </a:r>
          </a:p>
        </p:txBody>
      </p:sp>
      <p:sp>
        <p:nvSpPr>
          <p:cNvPr id="154627"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Whenever an unconscious patient begins to vomit—whether you are inserting an oropharyngeal airway or not—you should </a:t>
            </a:r>
            <a:r>
              <a:rPr lang="en-US" altLang="en-US" i="1"/>
              <a:t>immediately</a:t>
            </a:r>
            <a:r>
              <a:rPr lang="en-US" altLang="en-US"/>
              <a:t> turn the patient onto his or her</a:t>
            </a:r>
            <a:r>
              <a:rPr lang="en-US" altLang="en-US">
                <a:solidFill>
                  <a:srgbClr val="000000"/>
                </a:solidFill>
              </a:rPr>
              <a:t> </a:t>
            </a:r>
            <a:r>
              <a:rPr lang="en-US" altLang="en-US"/>
              <a:t>side; this will allow drainage of vomit from the mouth and prevent aspiration. After the patient is on his or her side, remove the oral airway and suction the mouth.</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dirty="0"/>
              <a:t>Review</a:t>
            </a:r>
            <a:endParaRPr lang="en-US" altLang="en-US" sz="2800" b="0" dirty="0"/>
          </a:p>
        </p:txBody>
      </p:sp>
      <p:sp>
        <p:nvSpPr>
          <p:cNvPr id="155651" name="Rectangle 3"/>
          <p:cNvSpPr>
            <a:spLocks noGrp="1" noChangeArrowheads="1"/>
          </p:cNvSpPr>
          <p:nvPr>
            <p:ph idx="1"/>
          </p:nvPr>
        </p:nvSpPr>
        <p:spPr/>
        <p:txBody>
          <a:bodyPr/>
          <a:lstStyle/>
          <a:p>
            <a:pPr marL="457200" indent="-457200">
              <a:buFontTx/>
              <a:buAutoNum type="arabicPeriod" startAt="5"/>
            </a:pPr>
            <a:r>
              <a:rPr lang="en-US" altLang="en-US" sz="2400" dirty="0"/>
              <a:t>During insertion of an oropharyngeal airway into an unconscious patient, she begins to vomit. The first thing you should do is:</a:t>
            </a:r>
          </a:p>
          <a:p>
            <a:pPr marL="1016000" lvl="1" indent="-444500">
              <a:buFontTx/>
              <a:buAutoNum type="alphaUcPeriod"/>
            </a:pPr>
            <a:r>
              <a:rPr lang="en-US" altLang="en-US" sz="2200" dirty="0"/>
              <a:t>turn the patient on her side.</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a:pPr>
            <a:r>
              <a:rPr lang="en-US" altLang="en-US" sz="2200" dirty="0"/>
              <a:t>remove the airway at once.</a:t>
            </a:r>
            <a:br>
              <a:rPr lang="en-US" altLang="en-US" sz="2200" dirty="0"/>
            </a:br>
            <a:r>
              <a:rPr lang="en-US" altLang="en-US" sz="2200" b="1" dirty="0"/>
              <a:t>Rationale: </a:t>
            </a:r>
            <a:r>
              <a:rPr lang="en-US" altLang="en-US" sz="2200" dirty="0">
                <a:solidFill>
                  <a:srgbClr val="F37021"/>
                </a:solidFill>
              </a:rPr>
              <a:t>Remove the airway after the patient has been rolled onto her side.</a:t>
            </a:r>
          </a:p>
          <a:p>
            <a:pPr marL="1016000" lvl="1" indent="-444500">
              <a:buFontTx/>
              <a:buAutoNum type="alphaUcPeriod" startAt="3"/>
            </a:pPr>
            <a:r>
              <a:rPr lang="en-US" altLang="en-US" sz="2200" dirty="0"/>
              <a:t>suction the patient’s mouth.</a:t>
            </a:r>
            <a:br>
              <a:rPr lang="en-US" altLang="en-US" sz="2200" dirty="0"/>
            </a:br>
            <a:r>
              <a:rPr lang="en-US" altLang="en-US" sz="2200" b="1" dirty="0"/>
              <a:t>Rationale: </a:t>
            </a:r>
            <a:r>
              <a:rPr lang="en-US" altLang="en-US" sz="2200" dirty="0">
                <a:solidFill>
                  <a:srgbClr val="F37021"/>
                </a:solidFill>
              </a:rPr>
              <a:t>This must be completed after the patient is positioned and the airway is removed.</a:t>
            </a:r>
          </a:p>
          <a:p>
            <a:pPr marL="1016000" lvl="1" indent="-444500">
              <a:buFontTx/>
              <a:buAutoNum type="alphaUcPeriod" startAt="3"/>
            </a:pPr>
            <a:r>
              <a:rPr lang="en-US" altLang="en-US" sz="2200" dirty="0"/>
              <a:t>use a smaller-sized oral airway.</a:t>
            </a:r>
            <a:br>
              <a:rPr lang="en-US" altLang="en-US" sz="2200" dirty="0"/>
            </a:br>
            <a:r>
              <a:rPr lang="en-US" altLang="en-US" sz="2200" b="1" dirty="0"/>
              <a:t>Rationale: </a:t>
            </a:r>
            <a:r>
              <a:rPr lang="en-US" altLang="en-US" sz="2200" dirty="0">
                <a:solidFill>
                  <a:srgbClr val="F37021"/>
                </a:solidFill>
              </a:rPr>
              <a:t>Oropharyngeal airways are contraindicated if the patient has a gag reflex.</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Review</a:t>
            </a:r>
          </a:p>
        </p:txBody>
      </p:sp>
      <p:sp>
        <p:nvSpPr>
          <p:cNvPr id="157699" name="Rectangle 3"/>
          <p:cNvSpPr>
            <a:spLocks noGrp="1" noChangeArrowheads="1"/>
          </p:cNvSpPr>
          <p:nvPr>
            <p:ph idx="1"/>
          </p:nvPr>
        </p:nvSpPr>
        <p:spPr/>
        <p:txBody>
          <a:bodyPr/>
          <a:lstStyle/>
          <a:p>
            <a:pPr marL="457200" indent="-457200">
              <a:buFontTx/>
              <a:buAutoNum type="arabicPeriod" startAt="6"/>
            </a:pPr>
            <a:r>
              <a:rPr lang="en-US" altLang="en-US" dirty="0"/>
              <a:t>In which of the following patients would a nasopharyngeal airway be contraindicated?</a:t>
            </a:r>
          </a:p>
          <a:p>
            <a:pPr marL="1016000" lvl="1" indent="-444500">
              <a:buFontTx/>
              <a:buAutoNum type="alphaUcPeriod"/>
            </a:pPr>
            <a:r>
              <a:rPr lang="en-US" altLang="en-US" dirty="0"/>
              <a:t>A semiconscious patient with a gag reflex</a:t>
            </a:r>
          </a:p>
          <a:p>
            <a:pPr marL="1016000" lvl="1" indent="-444500">
              <a:buFontTx/>
              <a:buAutoNum type="alphaUcPeriod"/>
            </a:pPr>
            <a:r>
              <a:rPr lang="en-US" altLang="en-US" dirty="0"/>
              <a:t>An unconscious patient with an intact gag reflex</a:t>
            </a:r>
          </a:p>
          <a:p>
            <a:pPr marL="1016000" lvl="1" indent="-444500">
              <a:buFontTx/>
              <a:buAutoNum type="alphaUcPeriod"/>
            </a:pPr>
            <a:r>
              <a:rPr lang="en-US" altLang="en-US" dirty="0"/>
              <a:t>A patient who fell 20 feet and landed on his or her head</a:t>
            </a:r>
          </a:p>
          <a:p>
            <a:pPr marL="1016000" lvl="1" indent="-444500">
              <a:buFontTx/>
              <a:buAutoNum type="alphaUcPeriod"/>
            </a:pPr>
            <a:r>
              <a:rPr lang="en-US" altLang="en-US" dirty="0"/>
              <a:t>An unconscious patient who gags when you insert an oral airway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Review</a:t>
            </a:r>
          </a:p>
        </p:txBody>
      </p:sp>
      <p:sp>
        <p:nvSpPr>
          <p:cNvPr id="15872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Nasopharyngeal (nasal) airways are contraindicated in patients with severe head or facial injuries and should be used with caution in patients who have delicate nasal membranes or are prone to nosebleeds. The nasal airway is better tolerated in patients who are semiconscious and/or those with a gag reflex.</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dirty="0"/>
              <a:t>Review</a:t>
            </a:r>
            <a:endParaRPr lang="en-US" altLang="en-US" sz="2800" b="0" dirty="0"/>
          </a:p>
        </p:txBody>
      </p:sp>
      <p:sp>
        <p:nvSpPr>
          <p:cNvPr id="159747" name="Rectangle 3"/>
          <p:cNvSpPr>
            <a:spLocks noGrp="1" noChangeArrowheads="1"/>
          </p:cNvSpPr>
          <p:nvPr>
            <p:ph idx="1"/>
          </p:nvPr>
        </p:nvSpPr>
        <p:spPr/>
        <p:txBody>
          <a:bodyPr/>
          <a:lstStyle/>
          <a:p>
            <a:pPr marL="457200" indent="-457200">
              <a:buFontTx/>
              <a:buAutoNum type="arabicPeriod" startAt="6"/>
            </a:pPr>
            <a:r>
              <a:rPr lang="en-US" altLang="en-US" sz="2400" dirty="0"/>
              <a:t>In which of the following patients would a nasopharyngeal airway be contraindicated?</a:t>
            </a:r>
          </a:p>
          <a:p>
            <a:pPr marL="1016000" lvl="1" indent="-444500">
              <a:buFontTx/>
              <a:buAutoNum type="alphaUcPeriod"/>
            </a:pPr>
            <a:r>
              <a:rPr lang="en-US" altLang="en-US" sz="2200" dirty="0"/>
              <a:t>A semiconscious patient with a gag reflex</a:t>
            </a:r>
            <a:br>
              <a:rPr lang="en-US" altLang="en-US" sz="2200" dirty="0"/>
            </a:br>
            <a:r>
              <a:rPr lang="en-US" altLang="en-US" sz="2200" b="1" dirty="0"/>
              <a:t>Rationale: </a:t>
            </a:r>
            <a:r>
              <a:rPr lang="en-US" altLang="en-US" sz="2200" dirty="0">
                <a:solidFill>
                  <a:srgbClr val="F37021"/>
                </a:solidFill>
              </a:rPr>
              <a:t>This airway works best with an intact gag reflex.</a:t>
            </a:r>
          </a:p>
          <a:p>
            <a:pPr marL="1016000" lvl="1" indent="-444500">
              <a:buFontTx/>
              <a:buAutoNum type="alphaUcPeriod"/>
            </a:pPr>
            <a:r>
              <a:rPr lang="en-US" altLang="en-US" sz="2200" dirty="0"/>
              <a:t>An unconscious patient with an intact gag reflex</a:t>
            </a:r>
            <a:br>
              <a:rPr lang="en-US" altLang="en-US" sz="2200" dirty="0"/>
            </a:br>
            <a:r>
              <a:rPr lang="en-US" altLang="en-US" sz="2200" b="1" dirty="0"/>
              <a:t>Rationale: </a:t>
            </a:r>
            <a:r>
              <a:rPr lang="en-US" altLang="en-US" sz="2200" dirty="0">
                <a:solidFill>
                  <a:srgbClr val="F37021"/>
                </a:solidFill>
              </a:rPr>
              <a:t>This airway works best with an intact gag reflex. </a:t>
            </a:r>
          </a:p>
          <a:p>
            <a:pPr marL="1016000" lvl="1" indent="-444500">
              <a:buFontTx/>
              <a:buAutoNum type="alphaUcPeriod" startAt="3"/>
            </a:pPr>
            <a:r>
              <a:rPr lang="en-US" altLang="en-US" sz="2200" dirty="0"/>
              <a:t>A patient who fell 20 feet and landed on his or her head</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An unconscious patient who gags when you insert an oral airway</a:t>
            </a:r>
            <a:br>
              <a:rPr lang="en-US" altLang="en-US" sz="2200" dirty="0"/>
            </a:br>
            <a:r>
              <a:rPr lang="en-US" altLang="en-US" sz="2200" b="1" dirty="0"/>
              <a:t>Rationale: </a:t>
            </a:r>
            <a:r>
              <a:rPr lang="en-US" altLang="en-US" sz="2200" dirty="0">
                <a:solidFill>
                  <a:srgbClr val="F37021"/>
                </a:solidFill>
              </a:rPr>
              <a:t>This airway can be used when the patient gags with an oral airway.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Anatomy of the Upper Airway </a:t>
            </a:r>
            <a:r>
              <a:rPr lang="en-US" altLang="en-US" sz="2000" b="0" dirty="0"/>
              <a:t>(4 of 7)</a:t>
            </a:r>
          </a:p>
        </p:txBody>
      </p:sp>
      <p:sp>
        <p:nvSpPr>
          <p:cNvPr id="19459" name="Rectangle 3"/>
          <p:cNvSpPr>
            <a:spLocks noGrp="1" noChangeArrowheads="1"/>
          </p:cNvSpPr>
          <p:nvPr>
            <p:ph type="body" idx="1"/>
          </p:nvPr>
        </p:nvSpPr>
        <p:spPr/>
        <p:txBody>
          <a:bodyPr rIns="228600"/>
          <a:lstStyle/>
          <a:p>
            <a:pPr eaLnBrk="1" hangingPunct="1">
              <a:spcBef>
                <a:spcPct val="35000"/>
              </a:spcBef>
            </a:pPr>
            <a:r>
              <a:rPr lang="en-US" altLang="en-US" dirty="0"/>
              <a:t>Oropharynx</a:t>
            </a:r>
          </a:p>
          <a:p>
            <a:pPr lvl="1" eaLnBrk="1" hangingPunct="1">
              <a:spcBef>
                <a:spcPct val="35000"/>
              </a:spcBef>
            </a:pPr>
            <a:r>
              <a:rPr lang="en-US" altLang="en-US" dirty="0"/>
              <a:t>Posterior portion of the oral cavity</a:t>
            </a:r>
          </a:p>
          <a:p>
            <a:pPr lvl="1" eaLnBrk="1" hangingPunct="1">
              <a:spcBef>
                <a:spcPct val="35000"/>
              </a:spcBef>
            </a:pPr>
            <a:r>
              <a:rPr lang="en-US" altLang="en-US" dirty="0"/>
              <a:t>The epiglottis is superior to the larynx.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Review</a:t>
            </a:r>
          </a:p>
        </p:txBody>
      </p:sp>
      <p:sp>
        <p:nvSpPr>
          <p:cNvPr id="161795" name="Rectangle 3"/>
          <p:cNvSpPr>
            <a:spLocks noGrp="1" noChangeArrowheads="1"/>
          </p:cNvSpPr>
          <p:nvPr>
            <p:ph idx="1"/>
          </p:nvPr>
        </p:nvSpPr>
        <p:spPr/>
        <p:txBody>
          <a:bodyPr/>
          <a:lstStyle/>
          <a:p>
            <a:pPr marL="457200" indent="-457200">
              <a:buFontTx/>
              <a:buAutoNum type="arabicPeriod" startAt="7"/>
            </a:pPr>
            <a:r>
              <a:rPr lang="en-US" altLang="en-US" dirty="0"/>
              <a:t>You are delivering oxygen to a patient with a nasal cannula at 4 L/min when he begins to complain of a burning sensation in his nose. You should: </a:t>
            </a:r>
          </a:p>
          <a:p>
            <a:pPr marL="1016000" lvl="1" indent="-444500">
              <a:buFontTx/>
              <a:buNone/>
            </a:pPr>
            <a:r>
              <a:rPr lang="en-US" altLang="en-US" dirty="0"/>
              <a:t>A.	remove the nasal cannula.</a:t>
            </a:r>
          </a:p>
          <a:p>
            <a:pPr marL="1016000" lvl="1" indent="-444500">
              <a:buFontTx/>
              <a:buNone/>
            </a:pPr>
            <a:r>
              <a:rPr lang="en-US" altLang="en-US" dirty="0"/>
              <a:t>B.	apply a nonrebreathing mask.</a:t>
            </a:r>
          </a:p>
          <a:p>
            <a:pPr marL="1016000" lvl="1" indent="-444500">
              <a:buFontTx/>
              <a:buNone/>
            </a:pPr>
            <a:r>
              <a:rPr lang="en-US" altLang="en-US" dirty="0"/>
              <a:t>C.	attach an oxygen humidifier.</a:t>
            </a:r>
          </a:p>
          <a:p>
            <a:pPr marL="1016000" lvl="1" indent="-444500">
              <a:buFontTx/>
              <a:buNone/>
            </a:pPr>
            <a:r>
              <a:rPr lang="en-US" altLang="en-US" dirty="0"/>
              <a:t>D.	increase the flow rate to 6 L/min.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Review</a:t>
            </a:r>
          </a:p>
        </p:txBody>
      </p:sp>
      <p:sp>
        <p:nvSpPr>
          <p:cNvPr id="162819"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Administering “dry” oxygen through a nasal cannula—especially over a prolonged period of time—can result in drying of the nasal membranes, in which case the patient might complain of a burning sensation in the nose. Humidified oxygen will serve to keep the nasal membranes moist.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dirty="0"/>
              <a:t>Review</a:t>
            </a:r>
            <a:endParaRPr lang="en-US" altLang="en-US" sz="2800" b="0" dirty="0"/>
          </a:p>
        </p:txBody>
      </p:sp>
      <p:sp>
        <p:nvSpPr>
          <p:cNvPr id="163843" name="Rectangle 3"/>
          <p:cNvSpPr>
            <a:spLocks noGrp="1" noChangeArrowheads="1"/>
          </p:cNvSpPr>
          <p:nvPr>
            <p:ph idx="1"/>
          </p:nvPr>
        </p:nvSpPr>
        <p:spPr/>
        <p:txBody>
          <a:bodyPr/>
          <a:lstStyle/>
          <a:p>
            <a:pPr marL="457200" indent="-457200">
              <a:buFontTx/>
              <a:buAutoNum type="arabicPeriod" startAt="7"/>
            </a:pPr>
            <a:r>
              <a:rPr lang="en-US" altLang="en-US" sz="2400" dirty="0"/>
              <a:t>You are delivering oxygen to a patient with a nasal cannula at 4 L/min when he begins to complain of a burning sensation in his nose. You should: </a:t>
            </a:r>
          </a:p>
          <a:p>
            <a:pPr marL="1016000" lvl="1" indent="-444500">
              <a:buFontTx/>
              <a:buAutoNum type="alphaUcPeriod"/>
            </a:pPr>
            <a:r>
              <a:rPr lang="en-US" altLang="en-US" sz="2200" dirty="0"/>
              <a:t>remove the nasal cannula.</a:t>
            </a:r>
            <a:br>
              <a:rPr lang="en-US" altLang="en-US" sz="2200" dirty="0"/>
            </a:br>
            <a:r>
              <a:rPr lang="en-US" altLang="en-US" sz="2200" b="1" dirty="0"/>
              <a:t>Rationale: </a:t>
            </a:r>
            <a:r>
              <a:rPr lang="en-US" altLang="en-US" sz="2200" dirty="0">
                <a:solidFill>
                  <a:srgbClr val="F37021"/>
                </a:solidFill>
              </a:rPr>
              <a:t>The oxygen should be humidified.</a:t>
            </a:r>
          </a:p>
          <a:p>
            <a:pPr marL="1016000" lvl="1" indent="-444500">
              <a:buFontTx/>
              <a:buAutoNum type="alphaUcPeriod"/>
            </a:pPr>
            <a:r>
              <a:rPr lang="en-US" altLang="en-US" sz="2200" dirty="0"/>
              <a:t>apply a nonrebreathing mask.</a:t>
            </a:r>
            <a:br>
              <a:rPr lang="en-US" altLang="en-US" sz="2200" dirty="0"/>
            </a:br>
            <a:r>
              <a:rPr lang="en-US" altLang="en-US" sz="2200" b="1" dirty="0"/>
              <a:t>Rationale: </a:t>
            </a:r>
            <a:r>
              <a:rPr lang="en-US" altLang="en-US" sz="2200" dirty="0">
                <a:solidFill>
                  <a:srgbClr val="F37021"/>
                </a:solidFill>
              </a:rPr>
              <a:t>This can still cause an irritation due to providing “dry” oxygen.</a:t>
            </a:r>
          </a:p>
          <a:p>
            <a:pPr marL="1016000" lvl="1" indent="-444500">
              <a:buFontTx/>
              <a:buAutoNum type="alphaUcPeriod" startAt="3"/>
            </a:pPr>
            <a:r>
              <a:rPr lang="en-US" altLang="en-US" sz="2200" dirty="0"/>
              <a:t>attach an oxygen humidifier.</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increase the flow rate to 6 L/min.</a:t>
            </a:r>
            <a:br>
              <a:rPr lang="en-US" altLang="en-US" sz="2200" dirty="0"/>
            </a:br>
            <a:r>
              <a:rPr lang="en-US" altLang="en-US" sz="2200" b="1" dirty="0"/>
              <a:t>Rationale: </a:t>
            </a:r>
            <a:r>
              <a:rPr lang="en-US" altLang="en-US" sz="2200" dirty="0">
                <a:solidFill>
                  <a:srgbClr val="F37021"/>
                </a:solidFill>
              </a:rPr>
              <a:t>The oxygen should be humidified.</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a:t>Review</a:t>
            </a:r>
          </a:p>
        </p:txBody>
      </p:sp>
      <p:sp>
        <p:nvSpPr>
          <p:cNvPr id="165891" name="Rectangle 3"/>
          <p:cNvSpPr>
            <a:spLocks noGrp="1" noChangeArrowheads="1"/>
          </p:cNvSpPr>
          <p:nvPr>
            <p:ph idx="1"/>
          </p:nvPr>
        </p:nvSpPr>
        <p:spPr/>
        <p:txBody>
          <a:bodyPr/>
          <a:lstStyle/>
          <a:p>
            <a:pPr marL="457200" indent="-457200">
              <a:buFontTx/>
              <a:buAutoNum type="arabicPeriod" startAt="8"/>
            </a:pPr>
            <a:r>
              <a:rPr lang="en-US" altLang="en-US" dirty="0"/>
              <a:t>A patient is found unconscious after falling from a third-floor window. His respirations are slow and irregular. You should:</a:t>
            </a:r>
          </a:p>
          <a:p>
            <a:pPr marL="1016000" lvl="1" indent="-444500">
              <a:buFontTx/>
              <a:buAutoNum type="alphaUcPeriod"/>
            </a:pPr>
            <a:r>
              <a:rPr lang="en-US" altLang="en-US" dirty="0"/>
              <a:t>place him in the recovery position.</a:t>
            </a:r>
          </a:p>
          <a:p>
            <a:pPr marL="1016000" lvl="1" indent="-444500">
              <a:buFontTx/>
              <a:buAutoNum type="alphaUcPeriod"/>
            </a:pPr>
            <a:r>
              <a:rPr lang="en-US" altLang="en-US" dirty="0"/>
              <a:t>apply oxygen via a nonrebreathing mask.</a:t>
            </a:r>
          </a:p>
          <a:p>
            <a:pPr marL="1016000" lvl="1" indent="-444500">
              <a:buFontTx/>
              <a:buAutoNum type="alphaUcPeriod"/>
            </a:pPr>
            <a:r>
              <a:rPr lang="en-US" altLang="en-US" dirty="0"/>
              <a:t>suction his airway for up to 15 seconds.</a:t>
            </a:r>
          </a:p>
          <a:p>
            <a:pPr marL="1016000" lvl="1" indent="-444500">
              <a:buFontTx/>
              <a:buAutoNum type="alphaUcPeriod"/>
            </a:pPr>
            <a:r>
              <a:rPr lang="en-US" altLang="en-US" dirty="0"/>
              <a:t>assist his breathing with a bag-mask device.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Review</a:t>
            </a:r>
          </a:p>
        </p:txBody>
      </p:sp>
      <p:sp>
        <p:nvSpPr>
          <p:cNvPr id="16691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D</a:t>
            </a:r>
          </a:p>
          <a:p>
            <a:pPr marL="0" indent="0">
              <a:buFontTx/>
              <a:buNone/>
            </a:pPr>
            <a:r>
              <a:rPr lang="en-US" altLang="en-US" b="1" dirty="0"/>
              <a:t>Rationale: </a:t>
            </a:r>
            <a:r>
              <a:rPr lang="en-US" altLang="en-US" dirty="0"/>
              <a:t>The patient is not breathing adequately. Slow, irregular respirations will not result in adequate oxygenation. You should assist the patient’s breathing with a bag-mask device attached to 100% oxygen. Suctioning is indicated if the patient has blood or other liquids in the airway; there is no evidence of this in the scenario.</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dirty="0"/>
              <a:t>Review</a:t>
            </a:r>
            <a:endParaRPr lang="en-US" altLang="en-US" sz="2000" b="0" dirty="0"/>
          </a:p>
        </p:txBody>
      </p:sp>
      <p:sp>
        <p:nvSpPr>
          <p:cNvPr id="167939" name="Rectangle 3"/>
          <p:cNvSpPr>
            <a:spLocks noGrp="1" noChangeArrowheads="1"/>
          </p:cNvSpPr>
          <p:nvPr>
            <p:ph idx="1"/>
          </p:nvPr>
        </p:nvSpPr>
        <p:spPr/>
        <p:txBody>
          <a:bodyPr/>
          <a:lstStyle/>
          <a:p>
            <a:pPr marL="457200" indent="-457200">
              <a:buFontTx/>
              <a:buAutoNum type="arabicPeriod" startAt="8"/>
            </a:pPr>
            <a:r>
              <a:rPr lang="en-US" altLang="en-US" sz="2400" dirty="0"/>
              <a:t>A patient is found unconscious after falling from a third-floor window. His respirations are slow and irregular. You should:</a:t>
            </a:r>
          </a:p>
          <a:p>
            <a:pPr marL="1016000" lvl="1" indent="-444500">
              <a:buFontTx/>
              <a:buAutoNum type="alphaUcPeriod"/>
            </a:pPr>
            <a:r>
              <a:rPr lang="en-US" altLang="en-US" sz="2200" dirty="0"/>
              <a:t>place him in the recovery position.</a:t>
            </a:r>
            <a:br>
              <a:rPr lang="en-US" altLang="en-US" sz="2200" dirty="0"/>
            </a:br>
            <a:r>
              <a:rPr lang="en-US" altLang="en-US" sz="2200" b="1" dirty="0"/>
              <a:t>Rationale: </a:t>
            </a:r>
            <a:r>
              <a:rPr lang="en-US" altLang="en-US" sz="2200" dirty="0">
                <a:solidFill>
                  <a:srgbClr val="F37021"/>
                </a:solidFill>
              </a:rPr>
              <a:t>Due to the significant MOI, the patient should be placed supine on a long backboard with the head immobilized.</a:t>
            </a:r>
          </a:p>
          <a:p>
            <a:pPr marL="1016000" lvl="1" indent="-444500">
              <a:buFontTx/>
              <a:buAutoNum type="alphaUcPeriod"/>
            </a:pPr>
            <a:r>
              <a:rPr lang="en-US" altLang="en-US" sz="2200" dirty="0"/>
              <a:t>apply oxygen via a nonrebreathing mask.</a:t>
            </a:r>
            <a:br>
              <a:rPr lang="en-US" altLang="en-US" sz="2200" dirty="0"/>
            </a:br>
            <a:r>
              <a:rPr lang="en-US" altLang="en-US" sz="2200" b="1" dirty="0"/>
              <a:t>Rationale: </a:t>
            </a:r>
            <a:r>
              <a:rPr lang="en-US" altLang="en-US" sz="2200" dirty="0">
                <a:solidFill>
                  <a:srgbClr val="F37021"/>
                </a:solidFill>
              </a:rPr>
              <a:t>A bag-mask device is indicated if the patient’s respirations are less than 8 breaths/min.</a:t>
            </a:r>
          </a:p>
          <a:p>
            <a:pPr marL="1016000" lvl="1" indent="-444500">
              <a:buFontTx/>
              <a:buAutoNum type="alphaUcPeriod" startAt="3"/>
            </a:pPr>
            <a:r>
              <a:rPr lang="en-US" altLang="en-US" sz="2200" dirty="0"/>
              <a:t>suction his airway for up to 15 seconds.</a:t>
            </a:r>
            <a:br>
              <a:rPr lang="en-US" altLang="en-US" sz="2200" dirty="0"/>
            </a:br>
            <a:r>
              <a:rPr lang="en-US" altLang="en-US" sz="2200" b="1" dirty="0"/>
              <a:t>Rationale: </a:t>
            </a:r>
            <a:r>
              <a:rPr lang="en-US" altLang="en-US" sz="2200" dirty="0">
                <a:solidFill>
                  <a:srgbClr val="F37021"/>
                </a:solidFill>
              </a:rPr>
              <a:t>Suction is indicated if a patient has blood or other secretions in the airway.</a:t>
            </a:r>
          </a:p>
          <a:p>
            <a:pPr marL="1016000" lvl="1" indent="-444500">
              <a:buFontTx/>
              <a:buAutoNum type="alphaUcPeriod" startAt="3"/>
            </a:pPr>
            <a:r>
              <a:rPr lang="en-US" altLang="en-US" sz="2200" dirty="0"/>
              <a:t>assist his breathing with a bag-mask device.</a:t>
            </a:r>
            <a:br>
              <a:rPr lang="en-US" altLang="en-US" sz="2200" dirty="0"/>
            </a:br>
            <a:r>
              <a:rPr lang="en-US" altLang="en-US" sz="2200" b="1" dirty="0"/>
              <a:t>Rationale: </a:t>
            </a:r>
            <a:r>
              <a:rPr lang="en-US" altLang="en-US" sz="2200" dirty="0">
                <a:solidFill>
                  <a:srgbClr val="F37021"/>
                </a:solidFill>
              </a:rPr>
              <a:t>Correct answer</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a:t>Review</a:t>
            </a:r>
          </a:p>
        </p:txBody>
      </p:sp>
      <p:sp>
        <p:nvSpPr>
          <p:cNvPr id="169987" name="Rectangle 3"/>
          <p:cNvSpPr>
            <a:spLocks noGrp="1" noChangeArrowheads="1"/>
          </p:cNvSpPr>
          <p:nvPr>
            <p:ph idx="1"/>
          </p:nvPr>
        </p:nvSpPr>
        <p:spPr/>
        <p:txBody>
          <a:bodyPr/>
          <a:lstStyle/>
          <a:p>
            <a:pPr marL="457200" indent="-457200">
              <a:buFontTx/>
              <a:buAutoNum type="arabicPeriod" startAt="9"/>
            </a:pPr>
            <a:r>
              <a:rPr lang="en-US" altLang="en-US" dirty="0"/>
              <a:t>When ventilating an apneic adult with a bag-mask device, you should squeeze the bag:</a:t>
            </a:r>
          </a:p>
          <a:p>
            <a:pPr marL="1016000" lvl="1" indent="-444500">
              <a:buFontTx/>
              <a:buAutoNum type="alphaUcPeriod"/>
            </a:pPr>
            <a:r>
              <a:rPr lang="en-US" altLang="en-US" dirty="0"/>
              <a:t>until it is empty.</a:t>
            </a:r>
          </a:p>
          <a:p>
            <a:pPr marL="1016000" lvl="1" indent="-444500">
              <a:buFontTx/>
              <a:buAutoNum type="alphaUcPeriod"/>
            </a:pPr>
            <a:r>
              <a:rPr lang="en-US" altLang="en-US" dirty="0"/>
              <a:t>over a period of 2 seconds.</a:t>
            </a:r>
          </a:p>
          <a:p>
            <a:pPr marL="1016000" lvl="1" indent="-444500">
              <a:buFontTx/>
              <a:buAutoNum type="alphaUcPeriod"/>
            </a:pPr>
            <a:r>
              <a:rPr lang="en-US" altLang="en-US" dirty="0"/>
              <a:t>at a rate of 20 breaths/min.</a:t>
            </a:r>
          </a:p>
          <a:p>
            <a:pPr marL="1016000" lvl="1" indent="-444500">
              <a:buFontTx/>
              <a:buAutoNum type="alphaUcPeriod"/>
            </a:pPr>
            <a:r>
              <a:rPr lang="en-US" altLang="en-US" dirty="0"/>
              <a:t>until visible chest rise is noted.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a:t>Review</a:t>
            </a:r>
          </a:p>
        </p:txBody>
      </p:sp>
      <p:sp>
        <p:nvSpPr>
          <p:cNvPr id="17101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D</a:t>
            </a:r>
          </a:p>
          <a:p>
            <a:pPr marL="0" indent="0">
              <a:buFontTx/>
              <a:buNone/>
            </a:pPr>
            <a:r>
              <a:rPr lang="en-US" altLang="en-US" b="1" dirty="0"/>
              <a:t>Rationale: </a:t>
            </a:r>
            <a:r>
              <a:rPr lang="en-US" altLang="en-US" dirty="0"/>
              <a:t>When ventilating any apneic patient with a bag-mask device, you should squeeze the bag over a period of 1 second and observe for visible chest rise. Ventilate the apneic adult at a rate of 10 breaths/min (one breath every 6 seconds). Ventilate infants and children at a rate of 20 to 30 breaths/min (one breath every 2 to 3 seconds).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dirty="0"/>
              <a:t>Review</a:t>
            </a:r>
            <a:endParaRPr lang="en-US" altLang="en-US" sz="2800" b="0" dirty="0"/>
          </a:p>
        </p:txBody>
      </p:sp>
      <p:sp>
        <p:nvSpPr>
          <p:cNvPr id="172035" name="Rectangle 3"/>
          <p:cNvSpPr>
            <a:spLocks noGrp="1" noChangeArrowheads="1"/>
          </p:cNvSpPr>
          <p:nvPr>
            <p:ph idx="1"/>
          </p:nvPr>
        </p:nvSpPr>
        <p:spPr/>
        <p:txBody>
          <a:bodyPr/>
          <a:lstStyle/>
          <a:p>
            <a:pPr marL="457200" indent="-457200">
              <a:buFontTx/>
              <a:buAutoNum type="arabicPeriod" startAt="9"/>
            </a:pPr>
            <a:r>
              <a:rPr lang="en-US" altLang="en-US" sz="2400" dirty="0"/>
              <a:t>When ventilating an apneic adult with a bag-mask device, you should squeeze the bag:</a:t>
            </a:r>
          </a:p>
          <a:p>
            <a:pPr marL="1016000" lvl="1" indent="-444500">
              <a:buFontTx/>
              <a:buAutoNum type="alphaUcPeriod"/>
            </a:pPr>
            <a:r>
              <a:rPr lang="en-US" altLang="en-US" sz="2200" dirty="0"/>
              <a:t>until it is empty.</a:t>
            </a:r>
            <a:br>
              <a:rPr lang="en-US" altLang="en-US" sz="2200" dirty="0"/>
            </a:br>
            <a:r>
              <a:rPr lang="en-US" altLang="en-US" sz="2200" b="1" dirty="0"/>
              <a:t>Rationale: </a:t>
            </a:r>
            <a:r>
              <a:rPr lang="en-US" altLang="en-US" sz="2200" dirty="0">
                <a:solidFill>
                  <a:srgbClr val="F37021"/>
                </a:solidFill>
              </a:rPr>
              <a:t>An appropriately sized bag for an adult will not totally empty.</a:t>
            </a:r>
          </a:p>
          <a:p>
            <a:pPr marL="1016000" lvl="1" indent="-444500">
              <a:buFontTx/>
              <a:buAutoNum type="alphaUcPeriod"/>
            </a:pPr>
            <a:r>
              <a:rPr lang="en-US" altLang="en-US" sz="2200" dirty="0"/>
              <a:t>over a period of 2 seconds.</a:t>
            </a:r>
            <a:br>
              <a:rPr lang="en-US" altLang="en-US" sz="2200" dirty="0"/>
            </a:br>
            <a:r>
              <a:rPr lang="en-US" altLang="en-US" sz="2200" b="1" dirty="0"/>
              <a:t>Rationale: </a:t>
            </a:r>
            <a:r>
              <a:rPr lang="en-US" altLang="en-US" sz="2200" dirty="0">
                <a:solidFill>
                  <a:srgbClr val="F37021"/>
                </a:solidFill>
              </a:rPr>
              <a:t>You should squeeze the bag over a period of 1 second.</a:t>
            </a:r>
          </a:p>
          <a:p>
            <a:pPr marL="1016000" lvl="1" indent="-444500">
              <a:buFontTx/>
              <a:buAutoNum type="alphaUcPeriod" startAt="3"/>
            </a:pPr>
            <a:r>
              <a:rPr lang="en-US" altLang="en-US" sz="2200" dirty="0"/>
              <a:t>at a rate of 20 breaths/min.</a:t>
            </a:r>
            <a:br>
              <a:rPr lang="en-US" altLang="en-US" sz="2200" dirty="0"/>
            </a:br>
            <a:r>
              <a:rPr lang="en-US" altLang="en-US" sz="2200" b="1" dirty="0"/>
              <a:t>Rationale: </a:t>
            </a:r>
            <a:r>
              <a:rPr lang="en-US" altLang="en-US" sz="2200" dirty="0">
                <a:solidFill>
                  <a:srgbClr val="F37021"/>
                </a:solidFill>
              </a:rPr>
              <a:t>Ventilate the apneic adult at a rate of 10 breaths/min (or one breath every 6 seconds). </a:t>
            </a:r>
          </a:p>
          <a:p>
            <a:pPr marL="1016000" lvl="1" indent="-444500">
              <a:buFontTx/>
              <a:buAutoNum type="alphaUcPeriod" startAt="3"/>
            </a:pPr>
            <a:r>
              <a:rPr lang="en-US" altLang="en-US" sz="2200" dirty="0"/>
              <a:t>until visible chest rise is noted.</a:t>
            </a:r>
            <a:br>
              <a:rPr lang="en-US" altLang="en-US" sz="2200" dirty="0"/>
            </a:br>
            <a:r>
              <a:rPr lang="en-US" altLang="en-US" sz="2200" b="1" dirty="0"/>
              <a:t>Rationale: </a:t>
            </a:r>
            <a:r>
              <a:rPr lang="en-US" altLang="en-US" sz="2200" dirty="0">
                <a:solidFill>
                  <a:srgbClr val="F37021"/>
                </a:solidFill>
              </a:rPr>
              <a:t>Correct answer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a:t>Review</a:t>
            </a:r>
          </a:p>
        </p:txBody>
      </p:sp>
      <p:sp>
        <p:nvSpPr>
          <p:cNvPr id="174083" name="Rectangle 3"/>
          <p:cNvSpPr>
            <a:spLocks noGrp="1" noChangeArrowheads="1"/>
          </p:cNvSpPr>
          <p:nvPr>
            <p:ph idx="1"/>
          </p:nvPr>
        </p:nvSpPr>
        <p:spPr/>
        <p:txBody>
          <a:bodyPr/>
          <a:lstStyle/>
          <a:p>
            <a:pPr marL="682625" indent="-682625">
              <a:buFontTx/>
              <a:buAutoNum type="arabicPeriod" startAt="10"/>
            </a:pPr>
            <a:r>
              <a:rPr lang="en-US" altLang="en-US" sz="2400" dirty="0"/>
              <a:t>You and your partner are ventilating an apneic adult when you notice that his stomach is becoming distended. You should:</a:t>
            </a:r>
          </a:p>
          <a:p>
            <a:pPr marL="1262063" lvl="1" indent="-463550">
              <a:buFontTx/>
              <a:buAutoNum type="alphaUcPeriod"/>
            </a:pPr>
            <a:r>
              <a:rPr lang="en-US" altLang="en-US" dirty="0"/>
              <a:t>suction his airway for up to 15 seconds.</a:t>
            </a:r>
          </a:p>
          <a:p>
            <a:pPr marL="1262063" lvl="1" indent="-463550">
              <a:buFontTx/>
              <a:buAutoNum type="alphaUcPeriod"/>
            </a:pPr>
            <a:r>
              <a:rPr lang="en-US" altLang="en-US" dirty="0"/>
              <a:t>reposition his head.</a:t>
            </a:r>
          </a:p>
          <a:p>
            <a:pPr marL="1262063" lvl="1" indent="-463550">
              <a:buFontTx/>
              <a:buAutoNum type="alphaUcPeriod"/>
            </a:pPr>
            <a:r>
              <a:rPr lang="en-US" altLang="en-US" dirty="0"/>
              <a:t>increase the rate and volume of your ventilations.</a:t>
            </a:r>
          </a:p>
          <a:p>
            <a:pPr marL="1262063" lvl="1" indent="-463550">
              <a:buFontTx/>
              <a:buAutoNum type="alphaUcPeriod"/>
            </a:pPr>
            <a:r>
              <a:rPr lang="en-US" altLang="en-US" dirty="0"/>
              <a:t>decrease your ventilation rate but use more volume.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Anatomy of the Upper Airway </a:t>
            </a:r>
            <a:r>
              <a:rPr lang="en-US" altLang="en-US" sz="2000" b="0" dirty="0"/>
              <a:t>(5 of 7)</a:t>
            </a:r>
          </a:p>
        </p:txBody>
      </p:sp>
      <p:pic>
        <p:nvPicPr>
          <p:cNvPr id="3074" name="Picture 2" descr="An open mouth with tongue extended out is shown. The gingiva surrounding the teeth; the tongue at the floor of the mouth; and the uvula hanging from the roof of the mouth, at the back of the throat, are labeled. A sagittal view shows the upper lip of the mouth; the tongue in the floor of the mouth; the gingiva around the teeth; the hard palate at the front roof of the mouth; the soft palate in the roof, at the back of the mouth; the uvula hanging into the throat from the soft palate; nasal cavity in the nose; entrance to auditory tube in the wall of the nasopharynx; the nasopharynx at  the back of the nose; the oropharynx at the back of the mouth; the hyoid bone at the base of the chin; the flap of the epiglottis at the entrance of the larynx; and the laryngopharynx just below the edge of the epiglottis.&#10;" title="Two diagrams show the oral cavity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389" y="1445183"/>
            <a:ext cx="8170288" cy="3864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34694" y="5500931"/>
            <a:ext cx="2818336" cy="369332"/>
          </a:xfrm>
          <a:prstGeom prst="rect">
            <a:avLst/>
          </a:prstGeom>
        </p:spPr>
        <p:txBody>
          <a:bodyPr wrap="none">
            <a:spAutoFit/>
          </a:bodyPr>
          <a:lstStyle/>
          <a:p>
            <a:r>
              <a:rPr lang="en-US" b="1" dirty="0"/>
              <a:t>FIGURE 11-3 </a:t>
            </a:r>
            <a:r>
              <a:rPr lang="en-US" dirty="0"/>
              <a:t>The oral cavity.</a:t>
            </a:r>
          </a:p>
        </p:txBody>
      </p:sp>
      <p:sp>
        <p:nvSpPr>
          <p:cNvPr id="4" name="Rectangle 3"/>
          <p:cNvSpPr/>
          <p:nvPr/>
        </p:nvSpPr>
        <p:spPr>
          <a:xfrm>
            <a:off x="4334694" y="590415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a:t>Review</a:t>
            </a:r>
          </a:p>
        </p:txBody>
      </p:sp>
      <p:sp>
        <p:nvSpPr>
          <p:cNvPr id="175107"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 </a:t>
            </a:r>
            <a:r>
              <a:rPr lang="en-US" altLang="en-US"/>
              <a:t>Gastric distention occurs when air enters the stomach. Severe gastric distention can result in vomiting and aspiration if not recognized and treated. To minimize the amount of air that enters the stomach during ventilations, you should reposition the patient’s head.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dirty="0"/>
              <a:t>Review</a:t>
            </a:r>
            <a:endParaRPr lang="en-US" altLang="en-US" sz="2800" b="0" dirty="0"/>
          </a:p>
        </p:txBody>
      </p:sp>
      <p:sp>
        <p:nvSpPr>
          <p:cNvPr id="176131" name="Rectangle 3"/>
          <p:cNvSpPr>
            <a:spLocks noGrp="1" noChangeArrowheads="1"/>
          </p:cNvSpPr>
          <p:nvPr>
            <p:ph idx="1"/>
          </p:nvPr>
        </p:nvSpPr>
        <p:spPr/>
        <p:txBody>
          <a:bodyPr/>
          <a:lstStyle/>
          <a:p>
            <a:pPr marL="566738" indent="-566738">
              <a:buFontTx/>
              <a:buAutoNum type="arabicPeriod" startAt="10"/>
            </a:pPr>
            <a:r>
              <a:rPr lang="en-US" altLang="en-US" sz="2400" dirty="0"/>
              <a:t>You and your partner are ventilating an apneic adult when you notice that his stomach is becoming distended. You should:</a:t>
            </a:r>
          </a:p>
          <a:p>
            <a:pPr marL="1138238" lvl="1" indent="-457200">
              <a:buFontTx/>
              <a:buAutoNum type="alphaUcPeriod"/>
            </a:pPr>
            <a:r>
              <a:rPr lang="en-US" altLang="en-US" sz="2200" dirty="0"/>
              <a:t>suction his airway for up to 15 seconds.</a:t>
            </a:r>
            <a:br>
              <a:rPr lang="en-US" altLang="en-US" sz="2200" dirty="0"/>
            </a:br>
            <a:r>
              <a:rPr lang="en-US" altLang="en-US" sz="2200" b="1" dirty="0"/>
              <a:t>Rationale: </a:t>
            </a:r>
            <a:r>
              <a:rPr lang="en-US" altLang="en-US" sz="2200" dirty="0">
                <a:solidFill>
                  <a:srgbClr val="F37021"/>
                </a:solidFill>
              </a:rPr>
              <a:t>Suctioning is indicated when there is blood or secretions in the airway.</a:t>
            </a:r>
          </a:p>
          <a:p>
            <a:pPr marL="1138238" lvl="1" indent="-457200">
              <a:buFontTx/>
              <a:buAutoNum type="alphaUcPeriod"/>
            </a:pPr>
            <a:r>
              <a:rPr lang="en-US" altLang="en-US" sz="2200" dirty="0"/>
              <a:t>reposition his head.</a:t>
            </a:r>
            <a:br>
              <a:rPr lang="en-US" altLang="en-US" sz="2200" dirty="0"/>
            </a:br>
            <a:r>
              <a:rPr lang="en-US" altLang="en-US" sz="2200" b="1" dirty="0"/>
              <a:t>Rationale: </a:t>
            </a:r>
            <a:r>
              <a:rPr lang="en-US" altLang="en-US" sz="2200" dirty="0">
                <a:solidFill>
                  <a:srgbClr val="F37021"/>
                </a:solidFill>
              </a:rPr>
              <a:t>Correct answer</a:t>
            </a:r>
          </a:p>
          <a:p>
            <a:pPr marL="1138238" lvl="1" indent="-457200">
              <a:buFontTx/>
              <a:buAutoNum type="alphaUcPeriod" startAt="3"/>
            </a:pPr>
            <a:r>
              <a:rPr lang="en-US" altLang="en-US" sz="2200" dirty="0"/>
              <a:t>increase the rate and volume of your ventilations.</a:t>
            </a:r>
            <a:br>
              <a:rPr lang="en-US" altLang="en-US" sz="2200" dirty="0"/>
            </a:br>
            <a:r>
              <a:rPr lang="en-US" altLang="en-US" sz="2200" b="1" dirty="0"/>
              <a:t>Rationale: </a:t>
            </a:r>
            <a:r>
              <a:rPr lang="en-US" altLang="en-US" sz="2200" dirty="0">
                <a:solidFill>
                  <a:srgbClr val="F37021"/>
                </a:solidFill>
              </a:rPr>
              <a:t>This action may result in even more air going into the stomach.</a:t>
            </a:r>
          </a:p>
          <a:p>
            <a:pPr marL="1138238" lvl="1" indent="-457200">
              <a:buFontTx/>
              <a:buAutoNum type="alphaUcPeriod" startAt="3"/>
            </a:pPr>
            <a:r>
              <a:rPr lang="en-US" altLang="en-US" sz="2200" dirty="0"/>
              <a:t>decrease your ventilation rate but use more volume. </a:t>
            </a:r>
            <a:br>
              <a:rPr lang="en-US" altLang="en-US" sz="2200" dirty="0"/>
            </a:br>
            <a:r>
              <a:rPr lang="en-US" altLang="en-US" sz="2200" b="1" dirty="0"/>
              <a:t>Rationale: </a:t>
            </a:r>
            <a:r>
              <a:rPr lang="en-US" altLang="en-US" sz="2200" dirty="0">
                <a:solidFill>
                  <a:srgbClr val="F37021"/>
                </a:solidFill>
              </a:rPr>
              <a:t>This action may result in even more air going into the stomach.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Anatomy of the Upper Airway </a:t>
            </a:r>
            <a:r>
              <a:rPr lang="en-US" altLang="en-US" sz="2000" b="0" dirty="0"/>
              <a:t>(6 of 7)</a:t>
            </a:r>
          </a:p>
        </p:txBody>
      </p:sp>
      <p:sp>
        <p:nvSpPr>
          <p:cNvPr id="21507"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dirty="0"/>
              <a:t>Larynx</a:t>
            </a:r>
          </a:p>
          <a:p>
            <a:pPr lvl="1">
              <a:spcBef>
                <a:spcPct val="35000"/>
              </a:spcBef>
            </a:pPr>
            <a:r>
              <a:rPr lang="en-US" altLang="en-US" dirty="0"/>
              <a:t>Complex structure formed by many independent cartilaginous structures</a:t>
            </a:r>
          </a:p>
          <a:p>
            <a:pPr lvl="1">
              <a:spcBef>
                <a:spcPct val="35000"/>
              </a:spcBef>
            </a:pPr>
            <a:r>
              <a:rPr lang="en-US" altLang="en-US" dirty="0"/>
              <a:t>Marks where the upper airway ends, and the lower airway begins</a:t>
            </a:r>
          </a:p>
        </p:txBody>
      </p:sp>
      <p:sp>
        <p:nvSpPr>
          <p:cNvPr id="2" name="Rectangle 1"/>
          <p:cNvSpPr/>
          <p:nvPr/>
        </p:nvSpPr>
        <p:spPr>
          <a:xfrm>
            <a:off x="690032" y="5360194"/>
            <a:ext cx="2447145" cy="369332"/>
          </a:xfrm>
          <a:prstGeom prst="rect">
            <a:avLst/>
          </a:prstGeom>
        </p:spPr>
        <p:txBody>
          <a:bodyPr wrap="none">
            <a:spAutoFit/>
          </a:bodyPr>
          <a:lstStyle/>
          <a:p>
            <a:r>
              <a:rPr lang="en-US" b="1" dirty="0"/>
              <a:t>FIGURE 11-6 </a:t>
            </a:r>
            <a:r>
              <a:rPr lang="en-US" dirty="0"/>
              <a:t>The larynx.</a:t>
            </a:r>
          </a:p>
        </p:txBody>
      </p:sp>
      <p:sp>
        <p:nvSpPr>
          <p:cNvPr id="3" name="Rectangle 2"/>
          <p:cNvSpPr/>
          <p:nvPr/>
        </p:nvSpPr>
        <p:spPr>
          <a:xfrm>
            <a:off x="704985" y="574898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4098" name="Picture 2" descr="The u-shaped hyoid bone at the anterior end of the larynx; thyrohyoid ligament between the hyoid bone and thyroid cartilage; the protrusion in the thyroid cartilage labeled laryngeal prominence or Adam's apple; cricothyroid membrane extending between the thyroid cartilage and the cricoid cartilage; and the ring of the cricoid cartilage around the tube of the trachea are shown.&#10;" title="A diagram depicts the structure of the larynx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33" y="1555946"/>
            <a:ext cx="4241530" cy="3689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nSpc>
                <a:spcPct val="85000"/>
              </a:lnSpc>
            </a:pPr>
            <a:r>
              <a:rPr lang="en-US" altLang="en-US" dirty="0"/>
              <a:t>Anatomy of the Upper Airway </a:t>
            </a:r>
            <a:r>
              <a:rPr lang="en-US" altLang="en-US" sz="2000" b="0" dirty="0"/>
              <a:t>(7 of 7)</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Larynx (cont’d)</a:t>
            </a:r>
          </a:p>
          <a:p>
            <a:pPr lvl="1">
              <a:spcBef>
                <a:spcPct val="35000"/>
              </a:spcBef>
            </a:pPr>
            <a:r>
              <a:rPr lang="en-US" altLang="en-US" dirty="0"/>
              <a:t>Thyroid cartilage forms a “V” shape anteriorly.</a:t>
            </a:r>
          </a:p>
          <a:p>
            <a:pPr lvl="1">
              <a:spcBef>
                <a:spcPct val="35000"/>
              </a:spcBef>
            </a:pPr>
            <a:r>
              <a:rPr lang="en-US" altLang="en-US" dirty="0"/>
              <a:t>Cricoid cartilage is the first ring of the trachea.</a:t>
            </a:r>
          </a:p>
          <a:p>
            <a:pPr lvl="1">
              <a:spcBef>
                <a:spcPct val="35000"/>
              </a:spcBef>
            </a:pPr>
            <a:r>
              <a:rPr lang="en-US" altLang="en-US" dirty="0"/>
              <a:t>Glottis is the area between the vocal cords.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dirty="0"/>
              <a:t>Anatomy of the Lower Airway </a:t>
            </a:r>
            <a:r>
              <a:rPr lang="en-US" altLang="en-US" sz="2000" b="0" dirty="0"/>
              <a:t>(1 of 6)</a:t>
            </a:r>
          </a:p>
        </p:txBody>
      </p:sp>
      <p:sp>
        <p:nvSpPr>
          <p:cNvPr id="23555" name="Content Placeholder 2"/>
          <p:cNvSpPr>
            <a:spLocks noGrp="1"/>
          </p:cNvSpPr>
          <p:nvPr>
            <p:ph type="body" idx="1"/>
          </p:nvPr>
        </p:nvSpPr>
        <p:spPr/>
        <p:txBody>
          <a:bodyPr rIns="228600"/>
          <a:lstStyle/>
          <a:p>
            <a:pPr eaLnBrk="1" hangingPunct="1">
              <a:spcBef>
                <a:spcPct val="35000"/>
              </a:spcBef>
            </a:pPr>
            <a:r>
              <a:rPr lang="en-US" altLang="en-US"/>
              <a:t>The lower airway’s function is to deliver oxygen to the alveoli.</a:t>
            </a:r>
          </a:p>
          <a:p>
            <a:pPr eaLnBrk="1" hangingPunct="1">
              <a:spcBef>
                <a:spcPct val="35000"/>
              </a:spcBef>
            </a:pPr>
            <a:r>
              <a:rPr lang="en-US" altLang="en-US"/>
              <a:t>Lower airway includes:</a:t>
            </a:r>
          </a:p>
          <a:p>
            <a:pPr lvl="1" eaLnBrk="1" hangingPunct="1">
              <a:spcBef>
                <a:spcPct val="35000"/>
              </a:spcBef>
            </a:pPr>
            <a:r>
              <a:rPr lang="en-US" altLang="en-US"/>
              <a:t>Trachea</a:t>
            </a:r>
          </a:p>
          <a:p>
            <a:pPr lvl="1" eaLnBrk="1" hangingPunct="1">
              <a:spcBef>
                <a:spcPct val="35000"/>
              </a:spcBef>
            </a:pPr>
            <a:r>
              <a:rPr lang="en-US" altLang="en-US"/>
              <a:t>Bronchi</a:t>
            </a:r>
          </a:p>
          <a:p>
            <a:pPr lvl="1" eaLnBrk="1" hangingPunct="1">
              <a:spcBef>
                <a:spcPct val="35000"/>
              </a:spcBef>
            </a:pPr>
            <a:r>
              <a:rPr lang="en-US" altLang="en-US"/>
              <a:t>Lungs</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dirty="0"/>
              <a:t>Anatomy of the Lower Airway </a:t>
            </a:r>
            <a:r>
              <a:rPr lang="en-US" altLang="en-US" sz="2000" b="0" dirty="0"/>
              <a:t>(2 of 6)</a:t>
            </a:r>
          </a:p>
        </p:txBody>
      </p:sp>
      <p:sp>
        <p:nvSpPr>
          <p:cNvPr id="24579" name="Content Placeholder 2"/>
          <p:cNvSpPr>
            <a:spLocks noGrp="1"/>
          </p:cNvSpPr>
          <p:nvPr>
            <p:ph type="body" idx="1"/>
          </p:nvPr>
        </p:nvSpPr>
        <p:spPr/>
        <p:txBody>
          <a:bodyPr rIns="228600"/>
          <a:lstStyle/>
          <a:p>
            <a:pPr eaLnBrk="1" hangingPunct="1">
              <a:spcBef>
                <a:spcPct val="35000"/>
              </a:spcBef>
            </a:pPr>
            <a:r>
              <a:rPr lang="en-US" altLang="en-US"/>
              <a:t>Trachea</a:t>
            </a:r>
          </a:p>
          <a:p>
            <a:pPr lvl="1" eaLnBrk="1" hangingPunct="1">
              <a:spcBef>
                <a:spcPct val="35000"/>
              </a:spcBef>
            </a:pPr>
            <a:r>
              <a:rPr lang="en-US" altLang="en-US"/>
              <a:t>Conduit for air entry into the lungs</a:t>
            </a:r>
          </a:p>
          <a:p>
            <a:pPr lvl="1" eaLnBrk="1" hangingPunct="1">
              <a:spcBef>
                <a:spcPct val="35000"/>
              </a:spcBef>
            </a:pPr>
            <a:r>
              <a:rPr lang="en-US" altLang="en-US"/>
              <a:t>Divides at the carina into two main stem bronchi, right and left</a:t>
            </a:r>
          </a:p>
          <a:p>
            <a:pPr lvl="1" eaLnBrk="1" hangingPunct="1">
              <a:spcBef>
                <a:spcPct val="35000"/>
              </a:spcBef>
            </a:pPr>
            <a:r>
              <a:rPr lang="en-US" altLang="en-US"/>
              <a:t>Bronchi are supported by cartilage.</a:t>
            </a:r>
          </a:p>
          <a:p>
            <a:pPr lvl="1" eaLnBrk="1" hangingPunct="1">
              <a:spcBef>
                <a:spcPct val="35000"/>
              </a:spcBef>
            </a:pPr>
            <a:r>
              <a:rPr lang="en-US" altLang="en-US"/>
              <a:t>Bronchi distribute oxygen to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6)</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Airway Management, Respiration, and Artificial Ventilation</a:t>
            </a:r>
          </a:p>
          <a:p>
            <a:pPr marL="0" indent="0" eaLnBrk="1" hangingPunct="1">
              <a:spcBef>
                <a:spcPct val="35000"/>
              </a:spcBef>
              <a:buFontTx/>
              <a:buNone/>
            </a:pPr>
            <a:r>
              <a:rPr lang="en-US" altLang="en-US" dirty="0"/>
              <a:t>Applies knowledge of general anatomy and physiology to patient assessment and management in order to assure a patent airway, adequate mechanical ventilation, and respiration for patients of all 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Anatomy of the Lower Airway </a:t>
            </a:r>
            <a:r>
              <a:rPr lang="en-US" altLang="en-US" sz="2000" b="0" dirty="0"/>
              <a:t>(3 of 6)</a:t>
            </a:r>
          </a:p>
        </p:txBody>
      </p:sp>
      <p:sp>
        <p:nvSpPr>
          <p:cNvPr id="2" name="Rectangle 1"/>
          <p:cNvSpPr/>
          <p:nvPr/>
        </p:nvSpPr>
        <p:spPr>
          <a:xfrm>
            <a:off x="3274270" y="5548584"/>
            <a:ext cx="6667398" cy="369332"/>
          </a:xfrm>
          <a:prstGeom prst="rect">
            <a:avLst/>
          </a:prstGeom>
        </p:spPr>
        <p:txBody>
          <a:bodyPr wrap="square">
            <a:spAutoFit/>
          </a:bodyPr>
          <a:lstStyle/>
          <a:p>
            <a:r>
              <a:rPr lang="en-US" b="1" dirty="0"/>
              <a:t>FIGURE 11-7 </a:t>
            </a:r>
            <a:r>
              <a:rPr lang="en-US" dirty="0"/>
              <a:t>The trachea and the lungs are lower airway structures.</a:t>
            </a:r>
          </a:p>
        </p:txBody>
      </p:sp>
      <p:sp>
        <p:nvSpPr>
          <p:cNvPr id="3" name="Rectangle 2"/>
          <p:cNvSpPr/>
          <p:nvPr/>
        </p:nvSpPr>
        <p:spPr>
          <a:xfrm>
            <a:off x="3274270" y="595933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5122" name="Picture 2" descr="Trachea or windpipe extends down the throat to the chest and branches as two main bronchi into the left and right lung; carina is the point between the lungs, where the main bronchi branch out. The main bronchi branch into smaller bronchi inside the lungs and further into bronchioles. These bronchioles have alveoli at their tips.&#10;" title="A diagram depicts the lower airway, with structure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6" y="1574530"/>
            <a:ext cx="5791908" cy="3974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85000"/>
              </a:lnSpc>
            </a:pPr>
            <a:r>
              <a:rPr lang="en-US" altLang="en-US" dirty="0"/>
              <a:t>Anatomy of the Lower Airway </a:t>
            </a:r>
            <a:r>
              <a:rPr lang="en-US" altLang="en-US" sz="2000" b="0" dirty="0"/>
              <a:t>(4 of 6)</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Trachea (cont’d)</a:t>
            </a:r>
          </a:p>
          <a:p>
            <a:pPr lvl="1">
              <a:spcBef>
                <a:spcPct val="35000"/>
              </a:spcBef>
            </a:pPr>
            <a:r>
              <a:rPr lang="en-US" altLang="en-US" dirty="0"/>
              <a:t>Bronchioles are made of smooth muscle</a:t>
            </a:r>
            <a:r>
              <a:rPr lang="en-US" altLang="en-US" dirty="0">
                <a:solidFill>
                  <a:srgbClr val="000000"/>
                </a:solidFill>
              </a:rPr>
              <a:t>.</a:t>
            </a:r>
          </a:p>
          <a:p>
            <a:pPr lvl="1">
              <a:spcBef>
                <a:spcPct val="35000"/>
              </a:spcBef>
            </a:pPr>
            <a:r>
              <a:rPr lang="en-US" altLang="en-US" dirty="0"/>
              <a:t>Smaller bronchioles connect to alveoli.</a:t>
            </a:r>
          </a:p>
          <a:p>
            <a:pPr lvl="1">
              <a:spcBef>
                <a:spcPct val="35000"/>
              </a:spcBef>
            </a:pPr>
            <a:r>
              <a:rPr lang="en-US" altLang="en-US" dirty="0"/>
              <a:t>Oxygen is transported back to the heart and distributed to the rest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a:lnSpc>
                <a:spcPct val="85000"/>
              </a:lnSpc>
            </a:pPr>
            <a:r>
              <a:rPr lang="en-US" altLang="en-US" dirty="0"/>
              <a:t>Anatomy of the Lower Airway </a:t>
            </a:r>
            <a:r>
              <a:rPr lang="en-US" altLang="en-US" sz="2000" b="0" dirty="0"/>
              <a:t>(5 of 6)</a:t>
            </a:r>
          </a:p>
        </p:txBody>
      </p:sp>
      <p:sp>
        <p:nvSpPr>
          <p:cNvPr id="27651" name="Rectangle 1027"/>
          <p:cNvSpPr>
            <a:spLocks noGrp="1" noChangeArrowheads="1"/>
          </p:cNvSpPr>
          <p:nvPr>
            <p:ph type="body" idx="1"/>
          </p:nvPr>
        </p:nvSpPr>
        <p:spPr>
          <a:xfrm>
            <a:off x="5791200" y="1447800"/>
            <a:ext cx="5486400" cy="4800600"/>
          </a:xfrm>
        </p:spPr>
        <p:txBody>
          <a:bodyPr rIns="228600"/>
          <a:lstStyle/>
          <a:p>
            <a:pPr>
              <a:spcBef>
                <a:spcPct val="35000"/>
              </a:spcBef>
            </a:pPr>
            <a:r>
              <a:rPr lang="en-US" altLang="en-US"/>
              <a:t>The heart and great vessels (vena cava and aorta) are found in the thoracic cavity.</a:t>
            </a:r>
          </a:p>
        </p:txBody>
      </p:sp>
      <p:sp>
        <p:nvSpPr>
          <p:cNvPr id="2" name="Rectangle 1"/>
          <p:cNvSpPr/>
          <p:nvPr/>
        </p:nvSpPr>
        <p:spPr>
          <a:xfrm>
            <a:off x="826143" y="5197818"/>
            <a:ext cx="5356872" cy="1200329"/>
          </a:xfrm>
          <a:prstGeom prst="rect">
            <a:avLst/>
          </a:prstGeom>
        </p:spPr>
        <p:txBody>
          <a:bodyPr wrap="square">
            <a:spAutoFit/>
          </a:bodyPr>
          <a:lstStyle/>
          <a:p>
            <a:r>
              <a:rPr lang="en-US" b="1" dirty="0"/>
              <a:t>FIGURE 11-8 </a:t>
            </a:r>
            <a:r>
              <a:rPr lang="en-US" dirty="0"/>
              <a:t>The thoracic cavity contains important</a:t>
            </a:r>
          </a:p>
          <a:p>
            <a:r>
              <a:rPr lang="en-US" dirty="0"/>
              <a:t>anatomic structures for ventilation, oxygenation, and</a:t>
            </a:r>
          </a:p>
          <a:p>
            <a:r>
              <a:rPr lang="en-US" dirty="0"/>
              <a:t>respiration, including the lungs and bronchi, heart, great vessels (the vena </a:t>
            </a:r>
            <a:r>
              <a:rPr lang="en-US" dirty="0" err="1"/>
              <a:t>cavae</a:t>
            </a:r>
            <a:r>
              <a:rPr lang="en-US" dirty="0"/>
              <a:t> and aorta), and trachea.</a:t>
            </a:r>
          </a:p>
        </p:txBody>
      </p:sp>
      <p:sp>
        <p:nvSpPr>
          <p:cNvPr id="3" name="Rectangle 2"/>
          <p:cNvSpPr/>
          <p:nvPr/>
        </p:nvSpPr>
        <p:spPr>
          <a:xfrm>
            <a:off x="845149" y="640709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6701374" y="5525852"/>
            <a:ext cx="4961556" cy="923330"/>
          </a:xfrm>
          <a:prstGeom prst="rect">
            <a:avLst/>
          </a:prstGeom>
        </p:spPr>
        <p:txBody>
          <a:bodyPr wrap="square">
            <a:spAutoFit/>
          </a:bodyPr>
          <a:lstStyle/>
          <a:p>
            <a:r>
              <a:rPr lang="en-US" b="1" dirty="0"/>
              <a:t>FIGURE 11-9 </a:t>
            </a:r>
            <a:r>
              <a:rPr lang="en-US" dirty="0"/>
              <a:t>The mechanism of ventilation can be illustrated by using a bell jar. Inhalation and chest expansion, anatomic (left) and bell jar (right). </a:t>
            </a:r>
          </a:p>
        </p:txBody>
      </p:sp>
      <p:pic>
        <p:nvPicPr>
          <p:cNvPr id="6146" name="Picture 2" descr="The trachea running down the throat into the chest; the lungs on either side of the chest; the heart between the lungs; the aorta and vena cava connected to the heart; the bronchus within the lungs; and the diaphragm below the lungs are shown and labeled.&#10;" title="A diagram shows the important organs in the chest ca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49" y="1852718"/>
            <a:ext cx="3995538" cy="33451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01374" y="644918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6147" name="Picture 3" descr="Inhalation. When air is inhaled, the lungs in the anatomic model expands, and the diaphragm below the lungs contract or stretch into the abdomen. In the bell jar, the air is pumped into the bell jar, and the balloons are inflated, pushing the diaphragm at the bottom, down.&#10;" title="Diagram illustrate the mechanism of inhalation with anatomic and bell jar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549" y="2972926"/>
            <a:ext cx="3425556" cy="255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a:lnSpc>
                <a:spcPct val="85000"/>
              </a:lnSpc>
            </a:pPr>
            <a:r>
              <a:rPr lang="en-US" altLang="en-US" dirty="0"/>
              <a:t>Anatomy of the Lower Airway </a:t>
            </a:r>
            <a:r>
              <a:rPr lang="en-US" altLang="en-US" sz="2000" b="0" dirty="0"/>
              <a:t>(6 of 6)</a:t>
            </a:r>
          </a:p>
        </p:txBody>
      </p:sp>
      <p:sp>
        <p:nvSpPr>
          <p:cNvPr id="28675" name="Rectangle 1027"/>
          <p:cNvSpPr>
            <a:spLocks noGrp="1" noChangeArrowheads="1"/>
          </p:cNvSpPr>
          <p:nvPr>
            <p:ph type="body" idx="1"/>
          </p:nvPr>
        </p:nvSpPr>
        <p:spPr/>
        <p:txBody>
          <a:bodyPr rIns="228600"/>
          <a:lstStyle/>
          <a:p>
            <a:pPr>
              <a:spcBef>
                <a:spcPct val="35000"/>
              </a:spcBef>
            </a:pPr>
            <a:r>
              <a:rPr lang="en-US" altLang="en-US" dirty="0"/>
              <a:t>The mediastinum contains:</a:t>
            </a:r>
          </a:p>
          <a:p>
            <a:pPr lvl="1">
              <a:spcBef>
                <a:spcPct val="35000"/>
              </a:spcBef>
            </a:pPr>
            <a:r>
              <a:rPr lang="en-US" altLang="en-US" dirty="0"/>
              <a:t>Heart</a:t>
            </a:r>
          </a:p>
          <a:p>
            <a:pPr lvl="1">
              <a:spcBef>
                <a:spcPct val="35000"/>
              </a:spcBef>
            </a:pPr>
            <a:r>
              <a:rPr lang="en-US" altLang="en-US" dirty="0"/>
              <a:t>Great vessels</a:t>
            </a:r>
          </a:p>
          <a:p>
            <a:pPr lvl="1">
              <a:spcBef>
                <a:spcPct val="35000"/>
              </a:spcBef>
            </a:pPr>
            <a:r>
              <a:rPr lang="en-US" altLang="en-US" dirty="0"/>
              <a:t>Esophagus</a:t>
            </a:r>
          </a:p>
          <a:p>
            <a:pPr lvl="1">
              <a:spcBef>
                <a:spcPct val="35000"/>
              </a:spcBef>
            </a:pPr>
            <a:r>
              <a:rPr lang="en-US" altLang="en-US" dirty="0"/>
              <a:t>Trachea</a:t>
            </a:r>
          </a:p>
          <a:p>
            <a:pPr lvl="1">
              <a:spcBef>
                <a:spcPct val="35000"/>
              </a:spcBef>
            </a:pPr>
            <a:r>
              <a:rPr lang="en-US" altLang="en-US" dirty="0"/>
              <a:t>Major bronchi</a:t>
            </a:r>
          </a:p>
          <a:p>
            <a:pPr lvl="1">
              <a:spcBef>
                <a:spcPct val="35000"/>
              </a:spcBef>
            </a:pPr>
            <a:r>
              <a:rPr lang="en-US" altLang="en-US" dirty="0"/>
              <a:t>Many nerves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Physiology of Breathing </a:t>
            </a:r>
            <a:r>
              <a:rPr lang="en-US" altLang="en-US" sz="2000" b="0" dirty="0"/>
              <a:t>(1 of 2)</a:t>
            </a:r>
          </a:p>
        </p:txBody>
      </p:sp>
      <p:sp>
        <p:nvSpPr>
          <p:cNvPr id="29699" name="Content Placeholder 2"/>
          <p:cNvSpPr>
            <a:spLocks noGrp="1"/>
          </p:cNvSpPr>
          <p:nvPr>
            <p:ph type="body" idx="1"/>
          </p:nvPr>
        </p:nvSpPr>
        <p:spPr/>
        <p:txBody>
          <a:bodyPr rIns="228600"/>
          <a:lstStyle/>
          <a:p>
            <a:pPr>
              <a:spcBef>
                <a:spcPct val="35000"/>
              </a:spcBef>
            </a:pPr>
            <a:r>
              <a:rPr lang="en-US" altLang="en-US"/>
              <a:t>The respiratory and cardiovascular systems work together.</a:t>
            </a:r>
          </a:p>
          <a:p>
            <a:pPr lvl="1">
              <a:spcBef>
                <a:spcPct val="35000"/>
              </a:spcBef>
            </a:pPr>
            <a:r>
              <a:rPr lang="en-US" altLang="en-US"/>
              <a:t>Ensure a constant supply of oxygen and nutrients is delivered to cells</a:t>
            </a:r>
          </a:p>
          <a:p>
            <a:pPr lvl="1">
              <a:spcBef>
                <a:spcPct val="35000"/>
              </a:spcBef>
            </a:pPr>
            <a:r>
              <a:rPr lang="en-US" altLang="en-US"/>
              <a:t>Remove carbon dioxide and waste products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dirty="0"/>
              <a:t>Physiology of Breathing </a:t>
            </a:r>
            <a:r>
              <a:rPr lang="en-US" altLang="en-US" sz="2000" b="0" dirty="0"/>
              <a:t>(2 of 2)</a:t>
            </a:r>
          </a:p>
        </p:txBody>
      </p:sp>
      <p:pic>
        <p:nvPicPr>
          <p:cNvPr id="7170" name="Picture 2" descr="The table shows two columns and three rows. The column headers are function and definition. The row entries are as follows: Row 1. Ventilation, the physical act of moving air into and out of the lungs. Row 2. Oxygenation, the process of loading oxygen molecules onto hemoglobin molecules in the bloodstream. Row 3. Respiration, the actual exchange of oxygen and carbon dioxide in the alveoli as well as the tissues of the body. &#10;" title="A table is titled ventilation, oxygenation, and re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480" y="1294389"/>
            <a:ext cx="6145886" cy="5317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dirty="0"/>
              <a:t>Ventilation </a:t>
            </a:r>
            <a:r>
              <a:rPr lang="en-US" altLang="en-US" sz="2000" b="0" dirty="0"/>
              <a:t>(1 of 6)</a:t>
            </a:r>
          </a:p>
        </p:txBody>
      </p:sp>
      <p:sp>
        <p:nvSpPr>
          <p:cNvPr id="31747" name="Content Placeholder 2"/>
          <p:cNvSpPr>
            <a:spLocks noGrp="1"/>
          </p:cNvSpPr>
          <p:nvPr>
            <p:ph type="body" idx="1"/>
          </p:nvPr>
        </p:nvSpPr>
        <p:spPr/>
        <p:txBody>
          <a:bodyPr rIns="228600"/>
          <a:lstStyle/>
          <a:p>
            <a:pPr eaLnBrk="1" hangingPunct="1">
              <a:spcBef>
                <a:spcPct val="35000"/>
              </a:spcBef>
            </a:pPr>
            <a:r>
              <a:rPr lang="en-US" altLang="en-US" dirty="0"/>
              <a:t>Physical act of moving air into and out of the lungs</a:t>
            </a:r>
          </a:p>
          <a:p>
            <a:pPr eaLnBrk="1" hangingPunct="1">
              <a:spcBef>
                <a:spcPct val="35000"/>
              </a:spcBef>
            </a:pPr>
            <a:r>
              <a:rPr lang="en-US" altLang="en-US" dirty="0"/>
              <a:t>Inhalation</a:t>
            </a:r>
          </a:p>
          <a:p>
            <a:pPr lvl="1" eaLnBrk="1" hangingPunct="1">
              <a:spcBef>
                <a:spcPct val="35000"/>
              </a:spcBef>
            </a:pPr>
            <a:r>
              <a:rPr lang="en-US" altLang="en-US" dirty="0"/>
              <a:t>Active, muscular part of breathing</a:t>
            </a:r>
          </a:p>
          <a:p>
            <a:pPr lvl="1" eaLnBrk="1" hangingPunct="1">
              <a:spcBef>
                <a:spcPct val="35000"/>
              </a:spcBef>
            </a:pPr>
            <a:r>
              <a:rPr lang="en-US" altLang="en-US" dirty="0"/>
              <a:t>The diaphragm and intercostal muscles contract.</a:t>
            </a:r>
          </a:p>
          <a:p>
            <a:pPr lvl="1" eaLnBrk="1" hangingPunct="1">
              <a:spcBef>
                <a:spcPct val="35000"/>
              </a:spcBef>
            </a:pPr>
            <a:r>
              <a:rPr lang="en-US" altLang="en-US" dirty="0"/>
              <a:t>This generates a negative pressure in the thorax, allowing air to 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dirty="0"/>
              <a:t>Ventilation </a:t>
            </a:r>
            <a:r>
              <a:rPr lang="en-US" altLang="en-US" sz="2000" b="0" dirty="0"/>
              <a:t>(2 of 6)</a:t>
            </a:r>
          </a:p>
        </p:txBody>
      </p:sp>
      <p:sp>
        <p:nvSpPr>
          <p:cNvPr id="32771" name="Content Placeholder 2"/>
          <p:cNvSpPr>
            <a:spLocks noGrp="1"/>
          </p:cNvSpPr>
          <p:nvPr>
            <p:ph type="body" idx="1"/>
          </p:nvPr>
        </p:nvSpPr>
        <p:spPr/>
        <p:txBody>
          <a:bodyPr rIns="228600"/>
          <a:lstStyle/>
          <a:p>
            <a:pPr eaLnBrk="1" hangingPunct="1">
              <a:spcBef>
                <a:spcPct val="35000"/>
              </a:spcBef>
            </a:pPr>
            <a:r>
              <a:rPr lang="en-US" altLang="en-US"/>
              <a:t>Inhalation (cont’d)</a:t>
            </a:r>
          </a:p>
          <a:p>
            <a:pPr lvl="1" eaLnBrk="1" hangingPunct="1">
              <a:spcBef>
                <a:spcPct val="35000"/>
              </a:spcBef>
            </a:pPr>
            <a:r>
              <a:rPr lang="en-US" altLang="en-US"/>
              <a:t>The lungs require the movement of the chest and supporting structures to expand.</a:t>
            </a:r>
          </a:p>
          <a:p>
            <a:pPr lvl="1" eaLnBrk="1" hangingPunct="1">
              <a:spcBef>
                <a:spcPct val="35000"/>
              </a:spcBef>
            </a:pPr>
            <a:r>
              <a:rPr lang="en-US" altLang="en-US"/>
              <a:t>Partial pressure: the amount of gas in the air or dissolved in fluid (blood)</a:t>
            </a:r>
          </a:p>
          <a:p>
            <a:pPr lvl="1" eaLnBrk="1" hangingPunct="1">
              <a:spcBef>
                <a:spcPct val="35000"/>
              </a:spcBef>
            </a:pPr>
            <a:r>
              <a:rPr lang="en-US" altLang="en-US"/>
              <a:t>Oxygen and carbon dioxide both diffuse until the partial pressures in the air and the blood are equal.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Ventilation </a:t>
            </a:r>
            <a:r>
              <a:rPr lang="en-US" altLang="en-US" sz="2000" b="0" dirty="0"/>
              <a:t>(3 of 6)</a:t>
            </a:r>
          </a:p>
        </p:txBody>
      </p:sp>
      <p:sp>
        <p:nvSpPr>
          <p:cNvPr id="2" name="Rectangle 1"/>
          <p:cNvSpPr/>
          <p:nvPr/>
        </p:nvSpPr>
        <p:spPr>
          <a:xfrm>
            <a:off x="3455600" y="5171983"/>
            <a:ext cx="5983822" cy="923330"/>
          </a:xfrm>
          <a:prstGeom prst="rect">
            <a:avLst/>
          </a:prstGeom>
        </p:spPr>
        <p:txBody>
          <a:bodyPr wrap="square">
            <a:spAutoFit/>
          </a:bodyPr>
          <a:lstStyle/>
          <a:p>
            <a:r>
              <a:rPr lang="en-US" b="1" dirty="0"/>
              <a:t>FIGURE 11-9 </a:t>
            </a:r>
            <a:r>
              <a:rPr lang="en-US" dirty="0"/>
              <a:t>The mechanism of ventilation can be illustrated by using a bell jar. Exhalation and chest contraction, anatomic (left) and bell jar (right).</a:t>
            </a:r>
          </a:p>
        </p:txBody>
      </p:sp>
      <p:sp>
        <p:nvSpPr>
          <p:cNvPr id="3" name="Rectangle 2"/>
          <p:cNvSpPr/>
          <p:nvPr/>
        </p:nvSpPr>
        <p:spPr>
          <a:xfrm>
            <a:off x="3512108" y="606717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8194" name="Picture 2" descr="Exhalation. When air is exhaled, the lungs in the anatomic model become smaller, and the diaphragm relaxes. In the bell jar, the balloons are deflated, and the air moves out of the jar. The diaphragm at the bottom of the jar is curved inwardly.&#10;" title="The diagram illustrate the mechanism of exhalation with anatomic and bell jar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708" y="1191212"/>
            <a:ext cx="5279913" cy="4027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Ventilation </a:t>
            </a:r>
            <a:r>
              <a:rPr lang="en-US" altLang="en-US" sz="2000" b="0" dirty="0"/>
              <a:t>(4 of 6)</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Inhalation (cont’d)</a:t>
            </a:r>
          </a:p>
          <a:p>
            <a:pPr lvl="1">
              <a:spcBef>
                <a:spcPct val="35000"/>
              </a:spcBef>
            </a:pPr>
            <a:r>
              <a:rPr lang="en-US" altLang="en-US" dirty="0"/>
              <a:t>Inspiration delivers oxygen to the alveoli.</a:t>
            </a:r>
          </a:p>
          <a:p>
            <a:pPr lvl="1">
              <a:spcBef>
                <a:spcPct val="35000"/>
              </a:spcBef>
            </a:pPr>
            <a:r>
              <a:rPr lang="en-US" altLang="en-US" dirty="0"/>
              <a:t>Tidal volume</a:t>
            </a:r>
          </a:p>
          <a:p>
            <a:pPr lvl="1">
              <a:spcBef>
                <a:spcPct val="35000"/>
              </a:spcBef>
            </a:pPr>
            <a:r>
              <a:rPr lang="en-US" altLang="en-US" dirty="0"/>
              <a:t>Dead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6)</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Airway Management</a:t>
            </a:r>
          </a:p>
          <a:p>
            <a:pPr eaLnBrk="1" hangingPunct="1">
              <a:spcBef>
                <a:spcPct val="35000"/>
              </a:spcBef>
            </a:pPr>
            <a:r>
              <a:rPr lang="en-US" altLang="en-US" dirty="0"/>
              <a:t>Airway anatomy</a:t>
            </a:r>
          </a:p>
          <a:p>
            <a:pPr eaLnBrk="1" hangingPunct="1">
              <a:spcBef>
                <a:spcPct val="35000"/>
              </a:spcBef>
            </a:pPr>
            <a:r>
              <a:rPr lang="en-US" altLang="en-US" dirty="0"/>
              <a:t>Airway assessment</a:t>
            </a:r>
          </a:p>
          <a:p>
            <a:pPr eaLnBrk="1" hangingPunct="1">
              <a:spcBef>
                <a:spcPct val="35000"/>
              </a:spcBef>
            </a:pPr>
            <a:r>
              <a:rPr lang="en-US" altLang="en-US" dirty="0"/>
              <a:t>Techniques of assuring a patent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a:lnSpc>
                <a:spcPct val="85000"/>
              </a:lnSpc>
            </a:pPr>
            <a:r>
              <a:rPr lang="en-US" altLang="en-US" dirty="0"/>
              <a:t>Ventilation </a:t>
            </a:r>
            <a:r>
              <a:rPr lang="en-US" altLang="en-US" sz="2000" b="0" dirty="0"/>
              <a:t>(5 of 6)</a:t>
            </a:r>
          </a:p>
        </p:txBody>
      </p:sp>
      <p:sp>
        <p:nvSpPr>
          <p:cNvPr id="35843" name="Rectangle 1027"/>
          <p:cNvSpPr>
            <a:spLocks noGrp="1" noChangeArrowheads="1"/>
          </p:cNvSpPr>
          <p:nvPr>
            <p:ph type="body" idx="1"/>
          </p:nvPr>
        </p:nvSpPr>
        <p:spPr/>
        <p:txBody>
          <a:bodyPr rIns="228600"/>
          <a:lstStyle/>
          <a:p>
            <a:pPr>
              <a:spcBef>
                <a:spcPct val="35000"/>
              </a:spcBef>
            </a:pPr>
            <a:r>
              <a:rPr lang="en-US" altLang="en-US" dirty="0"/>
              <a:t>Exhalation</a:t>
            </a:r>
          </a:p>
          <a:p>
            <a:pPr lvl="1">
              <a:spcBef>
                <a:spcPct val="35000"/>
              </a:spcBef>
            </a:pPr>
            <a:r>
              <a:rPr lang="en-US" altLang="en-US" dirty="0"/>
              <a:t>Does not normally require muscular effort</a:t>
            </a:r>
          </a:p>
          <a:p>
            <a:pPr lvl="1">
              <a:spcBef>
                <a:spcPct val="35000"/>
              </a:spcBef>
            </a:pPr>
            <a:r>
              <a:rPr lang="en-US" altLang="en-US" dirty="0"/>
              <a:t>Passive process</a:t>
            </a:r>
          </a:p>
          <a:p>
            <a:pPr lvl="1">
              <a:spcBef>
                <a:spcPct val="35000"/>
              </a:spcBef>
            </a:pPr>
            <a:r>
              <a:rPr lang="en-US" altLang="en-US" dirty="0"/>
              <a:t>Diaphragm and intercostal muscles relax.</a:t>
            </a:r>
          </a:p>
          <a:p>
            <a:pPr lvl="1">
              <a:spcBef>
                <a:spcPct val="35000"/>
              </a:spcBef>
            </a:pPr>
            <a:r>
              <a:rPr lang="en-US" altLang="en-US" dirty="0"/>
              <a:t>Smaller thorax compresses air into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a:lnSpc>
                <a:spcPct val="85000"/>
              </a:lnSpc>
            </a:pPr>
            <a:r>
              <a:rPr lang="en-US" altLang="en-US" dirty="0"/>
              <a:t>Ventilation </a:t>
            </a:r>
            <a:r>
              <a:rPr lang="en-US" altLang="en-US" sz="2000" b="0" dirty="0"/>
              <a:t>(6 of 6)</a:t>
            </a:r>
          </a:p>
        </p:txBody>
      </p:sp>
      <p:sp>
        <p:nvSpPr>
          <p:cNvPr id="37891" name="Rectangle 1027"/>
          <p:cNvSpPr>
            <a:spLocks noGrp="1" noChangeArrowheads="1"/>
          </p:cNvSpPr>
          <p:nvPr>
            <p:ph type="body" idx="1"/>
          </p:nvPr>
        </p:nvSpPr>
        <p:spPr/>
        <p:txBody>
          <a:bodyPr rIns="228600"/>
          <a:lstStyle/>
          <a:p>
            <a:pPr>
              <a:spcBef>
                <a:spcPct val="35000"/>
              </a:spcBef>
            </a:pPr>
            <a:r>
              <a:rPr lang="en-US" altLang="en-US" dirty="0"/>
              <a:t>Regulation of ventilation involves a complex series of receptors and feedback loops.</a:t>
            </a:r>
          </a:p>
          <a:p>
            <a:pPr lvl="1">
              <a:spcBef>
                <a:spcPct val="35000"/>
              </a:spcBef>
            </a:pPr>
            <a:r>
              <a:rPr lang="en-US" altLang="en-US" dirty="0"/>
              <a:t>Failure to meet the body’s need for oxygen may result in hypoxia.</a:t>
            </a:r>
          </a:p>
          <a:p>
            <a:pPr lvl="1">
              <a:spcBef>
                <a:spcPct val="35000"/>
              </a:spcBef>
            </a:pPr>
            <a:r>
              <a:rPr lang="en-US" altLang="en-US" dirty="0"/>
              <a:t>Based on pH changes in the blood and cerebrospinal fluid</a:t>
            </a:r>
          </a:p>
          <a:p>
            <a:pPr>
              <a:spcBef>
                <a:spcPct val="35000"/>
              </a:spcBef>
            </a:pPr>
            <a:r>
              <a:rPr lang="en-US" altLang="en-US" dirty="0"/>
              <a:t>Hypoxic drive</a:t>
            </a:r>
          </a:p>
          <a:p>
            <a:pPr lvl="1">
              <a:spcBef>
                <a:spcPct val="35000"/>
              </a:spcBef>
            </a:pPr>
            <a:r>
              <a:rPr lang="en-US" altLang="en-US" dirty="0"/>
              <a:t>Typically seen in patients with end-stage COPD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a:t>Oxygenation</a:t>
            </a:r>
          </a:p>
        </p:txBody>
      </p:sp>
      <p:sp>
        <p:nvSpPr>
          <p:cNvPr id="38915" name="Content Placeholder 2"/>
          <p:cNvSpPr>
            <a:spLocks noGrp="1"/>
          </p:cNvSpPr>
          <p:nvPr>
            <p:ph type="body" idx="1"/>
          </p:nvPr>
        </p:nvSpPr>
        <p:spPr/>
        <p:txBody>
          <a:bodyPr rIns="228600"/>
          <a:lstStyle/>
          <a:p>
            <a:pPr eaLnBrk="1" hangingPunct="1">
              <a:spcBef>
                <a:spcPct val="35000"/>
              </a:spcBef>
            </a:pPr>
            <a:r>
              <a:rPr lang="en-US" altLang="en-US" dirty="0"/>
              <a:t>Process of loading oxygen molecules onto hemoglobin molecules in bloodstream</a:t>
            </a:r>
          </a:p>
          <a:p>
            <a:pPr eaLnBrk="1" hangingPunct="1">
              <a:spcBef>
                <a:spcPct val="35000"/>
              </a:spcBef>
            </a:pPr>
            <a:r>
              <a:rPr lang="en-US" altLang="en-US" dirty="0"/>
              <a:t>Required for internal respiration to take place</a:t>
            </a:r>
          </a:p>
          <a:p>
            <a:pPr lvl="1" eaLnBrk="1" hangingPunct="1">
              <a:spcBef>
                <a:spcPct val="35000"/>
              </a:spcBef>
            </a:pPr>
            <a:r>
              <a:rPr lang="en-US" altLang="en-US" dirty="0"/>
              <a:t>Does not guarantee that internal respiration is taking place</a:t>
            </a:r>
          </a:p>
          <a:p>
            <a:pPr lvl="1" eaLnBrk="1" hangingPunct="1">
              <a:spcBef>
                <a:spcPct val="35000"/>
              </a:spcBef>
            </a:pPr>
            <a:r>
              <a:rPr lang="en-US" altLang="en-US" dirty="0"/>
              <a:t>Ventilation without oxygenation can occur where oxygen levels have been depleted</a:t>
            </a:r>
            <a:r>
              <a:rPr lang="en-US" altLang="en-US" dirty="0">
                <a:solidFill>
                  <a:srgbClr val="000000"/>
                </a:solidFill>
              </a:rPr>
              <a:t>.</a:t>
            </a:r>
          </a:p>
          <a:p>
            <a:pP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dirty="0"/>
              <a:t>Respiration </a:t>
            </a:r>
            <a:r>
              <a:rPr lang="en-US" altLang="en-US" sz="2000" b="0" dirty="0"/>
              <a:t>(1 of 3)</a:t>
            </a:r>
          </a:p>
        </p:txBody>
      </p:sp>
      <p:sp>
        <p:nvSpPr>
          <p:cNvPr id="39939" name="Content Placeholder 2"/>
          <p:cNvSpPr>
            <a:spLocks noGrp="1"/>
          </p:cNvSpPr>
          <p:nvPr>
            <p:ph type="body" idx="1"/>
          </p:nvPr>
        </p:nvSpPr>
        <p:spPr/>
        <p:txBody>
          <a:bodyPr rIns="228600"/>
          <a:lstStyle/>
          <a:p>
            <a:pPr eaLnBrk="1" hangingPunct="1">
              <a:spcBef>
                <a:spcPct val="35000"/>
              </a:spcBef>
            </a:pPr>
            <a:r>
              <a:rPr lang="en-US" altLang="en-US"/>
              <a:t>Actual exchange of oxygen and carbon dioxide in the alveoli and tissues of the body</a:t>
            </a:r>
          </a:p>
          <a:p>
            <a:pPr eaLnBrk="1" hangingPunct="1">
              <a:spcBef>
                <a:spcPct val="35000"/>
              </a:spcBef>
            </a:pPr>
            <a:r>
              <a:rPr lang="en-US" altLang="en-US"/>
              <a:t>Cells take energy from nutrients through metabolism.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lnSpc>
                <a:spcPct val="85000"/>
              </a:lnSpc>
            </a:pPr>
            <a:r>
              <a:rPr lang="en-US" altLang="en-US" dirty="0"/>
              <a:t>Respiration </a:t>
            </a:r>
            <a:r>
              <a:rPr lang="en-US" altLang="en-US" sz="2000" b="0" dirty="0"/>
              <a:t>(2 of 3)</a:t>
            </a:r>
          </a:p>
        </p:txBody>
      </p:sp>
      <p:sp>
        <p:nvSpPr>
          <p:cNvPr id="40963" name="Content Placeholder 2"/>
          <p:cNvSpPr>
            <a:spLocks noGrp="1"/>
          </p:cNvSpPr>
          <p:nvPr>
            <p:ph type="body" idx="1"/>
          </p:nvPr>
        </p:nvSpPr>
        <p:spPr>
          <a:xfrm>
            <a:off x="5791200" y="1447800"/>
            <a:ext cx="5486400" cy="4800600"/>
          </a:xfrm>
        </p:spPr>
        <p:txBody>
          <a:bodyPr rIns="228600"/>
          <a:lstStyle/>
          <a:p>
            <a:pPr eaLnBrk="1" hangingPunct="1">
              <a:spcBef>
                <a:spcPct val="35000"/>
              </a:spcBef>
            </a:pPr>
            <a:r>
              <a:rPr lang="en-US" altLang="en-US" dirty="0"/>
              <a:t>External respiration (pulmonary respiration) </a:t>
            </a:r>
          </a:p>
          <a:p>
            <a:pPr lvl="1" eaLnBrk="1" hangingPunct="1">
              <a:spcBef>
                <a:spcPct val="35000"/>
              </a:spcBef>
            </a:pPr>
            <a:r>
              <a:rPr lang="en-US" altLang="en-US" dirty="0"/>
              <a:t>Brings fresh air into the respiratory system</a:t>
            </a:r>
          </a:p>
          <a:p>
            <a:pPr lvl="1" eaLnBrk="1" hangingPunct="1">
              <a:spcBef>
                <a:spcPct val="35000"/>
              </a:spcBef>
            </a:pPr>
            <a:r>
              <a:rPr lang="en-US" altLang="en-US" dirty="0"/>
              <a:t>Exchanges oxygen and carbon dioxide between alveoli and blood in pulmonary capillaries</a:t>
            </a:r>
          </a:p>
        </p:txBody>
      </p:sp>
      <p:sp>
        <p:nvSpPr>
          <p:cNvPr id="2" name="Rectangle 1"/>
          <p:cNvSpPr/>
          <p:nvPr/>
        </p:nvSpPr>
        <p:spPr>
          <a:xfrm>
            <a:off x="744088" y="5156208"/>
            <a:ext cx="3428696" cy="369332"/>
          </a:xfrm>
          <a:prstGeom prst="rect">
            <a:avLst/>
          </a:prstGeom>
        </p:spPr>
        <p:txBody>
          <a:bodyPr wrap="none">
            <a:spAutoFit/>
          </a:bodyPr>
          <a:lstStyle/>
          <a:p>
            <a:r>
              <a:rPr lang="en-US" b="1" dirty="0"/>
              <a:t>FIGURE 11-11 </a:t>
            </a:r>
            <a:r>
              <a:rPr lang="en-US" dirty="0"/>
              <a:t>External respiration.</a:t>
            </a:r>
          </a:p>
        </p:txBody>
      </p:sp>
      <p:sp>
        <p:nvSpPr>
          <p:cNvPr id="3" name="Rectangle 2"/>
          <p:cNvSpPr/>
          <p:nvPr/>
        </p:nvSpPr>
        <p:spPr>
          <a:xfrm>
            <a:off x="724575" y="551605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9218" name="Picture 2" descr="The respiratory organs are shown. An inset image shows a magnified view of the tip of the bronchioles in the lungs. The capillaries surrounding the alveoli leading to the pulmonary arteriole and the pulmonary venule are shown. From the alveolus, oxygen moves into the capillary and carbon dioxide from the capillary moves into the alveolus.&#10;" title="A diagram describes the process of external re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5" y="1597975"/>
            <a:ext cx="3885458" cy="3515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Respiration </a:t>
            </a:r>
            <a:r>
              <a:rPr lang="en-US" altLang="en-US" sz="2000" b="0" dirty="0"/>
              <a:t>(3 of 3)</a:t>
            </a:r>
          </a:p>
        </p:txBody>
      </p:sp>
      <p:sp>
        <p:nvSpPr>
          <p:cNvPr id="41987" name="Content Placeholder 2"/>
          <p:cNvSpPr>
            <a:spLocks noGrp="1"/>
          </p:cNvSpPr>
          <p:nvPr>
            <p:ph type="body" idx="1"/>
          </p:nvPr>
        </p:nvSpPr>
        <p:spPr>
          <a:xfrm>
            <a:off x="5791200" y="1447800"/>
            <a:ext cx="5486400" cy="4800600"/>
          </a:xfrm>
        </p:spPr>
        <p:txBody>
          <a:bodyPr rIns="228600"/>
          <a:lstStyle/>
          <a:p>
            <a:pPr>
              <a:spcBef>
                <a:spcPct val="35000"/>
              </a:spcBef>
            </a:pPr>
            <a:r>
              <a:rPr lang="en-US" altLang="en-US" dirty="0"/>
              <a:t>Internal respiration</a:t>
            </a:r>
          </a:p>
          <a:p>
            <a:pPr lvl="1">
              <a:spcBef>
                <a:spcPct val="35000"/>
              </a:spcBef>
            </a:pPr>
            <a:r>
              <a:rPr lang="en-US" altLang="en-US" dirty="0"/>
              <a:t>Exchange of oxygen and carbon dioxide between systemic circulatory system and cells</a:t>
            </a:r>
          </a:p>
        </p:txBody>
      </p:sp>
      <p:sp>
        <p:nvSpPr>
          <p:cNvPr id="2" name="Rectangle 1"/>
          <p:cNvSpPr/>
          <p:nvPr/>
        </p:nvSpPr>
        <p:spPr>
          <a:xfrm>
            <a:off x="748952" y="5274785"/>
            <a:ext cx="3393814" cy="369332"/>
          </a:xfrm>
          <a:prstGeom prst="rect">
            <a:avLst/>
          </a:prstGeom>
        </p:spPr>
        <p:txBody>
          <a:bodyPr wrap="none">
            <a:spAutoFit/>
          </a:bodyPr>
          <a:lstStyle/>
          <a:p>
            <a:r>
              <a:rPr lang="en-US" b="1" dirty="0"/>
              <a:t>FIGURE 11-12 </a:t>
            </a:r>
            <a:r>
              <a:rPr lang="en-US" dirty="0"/>
              <a:t>Internal respiration.</a:t>
            </a:r>
          </a:p>
        </p:txBody>
      </p:sp>
      <p:sp>
        <p:nvSpPr>
          <p:cNvPr id="3" name="Rectangle 2"/>
          <p:cNvSpPr/>
          <p:nvPr/>
        </p:nvSpPr>
        <p:spPr>
          <a:xfrm>
            <a:off x="748952" y="564914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42" name="Picture 2" descr="Oxygen and nutrients in the blood cells, running through the capillaries are absorbed by the tissue cells. Carbon dioxide and waste from the tissue cells are taken by the blood cells, running through the capillaries.&#10;" title="A diagram describes the process of internal re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52" y="1489409"/>
            <a:ext cx="4406708" cy="3828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dirty="0"/>
              <a:t>Pathophysiology of Respiration </a:t>
            </a:r>
            <a:r>
              <a:rPr lang="en-US" altLang="en-US" sz="2000" b="0" dirty="0"/>
              <a:t>(1 of 7)</a:t>
            </a:r>
          </a:p>
        </p:txBody>
      </p:sp>
      <p:sp>
        <p:nvSpPr>
          <p:cNvPr id="44035" name="Content Placeholder 2"/>
          <p:cNvSpPr>
            <a:spLocks noGrp="1"/>
          </p:cNvSpPr>
          <p:nvPr>
            <p:ph type="body" idx="1"/>
          </p:nvPr>
        </p:nvSpPr>
        <p:spPr/>
        <p:txBody>
          <a:bodyPr rIns="228600"/>
          <a:lstStyle/>
          <a:p>
            <a:pPr eaLnBrk="1" hangingPunct="1">
              <a:spcBef>
                <a:spcPct val="35000"/>
              </a:spcBef>
            </a:pPr>
            <a:r>
              <a:rPr lang="en-US" altLang="en-US" dirty="0"/>
              <a:t>Factors in the nervous system</a:t>
            </a:r>
          </a:p>
          <a:p>
            <a:pPr lvl="1" eaLnBrk="1" hangingPunct="1">
              <a:spcBef>
                <a:spcPct val="35000"/>
              </a:spcBef>
            </a:pPr>
            <a:r>
              <a:rPr lang="en-US" altLang="en-US" dirty="0"/>
              <a:t>Chemoreceptors monitor levels of:</a:t>
            </a:r>
          </a:p>
          <a:p>
            <a:pPr lvl="2" eaLnBrk="1" hangingPunct="1"/>
            <a:r>
              <a:rPr lang="en-US" altLang="en-US" sz="2000" dirty="0"/>
              <a:t>Oxygen</a:t>
            </a:r>
          </a:p>
          <a:p>
            <a:pPr lvl="2" eaLnBrk="1" hangingPunct="1"/>
            <a:r>
              <a:rPr lang="en-US" altLang="en-US" sz="2000" dirty="0"/>
              <a:t>Carbon dioxide</a:t>
            </a:r>
          </a:p>
          <a:p>
            <a:pPr lvl="2" eaLnBrk="1" hangingPunct="1"/>
            <a:r>
              <a:rPr lang="en-US" altLang="en-US" sz="2000" dirty="0"/>
              <a:t>Hydrogen ions</a:t>
            </a:r>
          </a:p>
          <a:p>
            <a:pPr lvl="2" eaLnBrk="1" hangingPunct="1"/>
            <a:r>
              <a:rPr lang="en-US" altLang="en-US" sz="2000" dirty="0"/>
              <a:t>pH of cerebrospinal fluid</a:t>
            </a:r>
          </a:p>
          <a:p>
            <a:pPr lvl="1" eaLnBrk="1" hangingPunct="1">
              <a:spcBef>
                <a:spcPct val="35000"/>
              </a:spcBef>
            </a:pPr>
            <a:r>
              <a:rPr lang="en-US" altLang="en-US" dirty="0"/>
              <a:t>Provide feedback to the respiratory centers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(2 of 7)</a:t>
            </a:r>
          </a:p>
        </p:txBody>
      </p:sp>
      <p:sp>
        <p:nvSpPr>
          <p:cNvPr id="45059" name="Rectangle 1027"/>
          <p:cNvSpPr>
            <a:spLocks noGrp="1" noChangeArrowheads="1"/>
          </p:cNvSpPr>
          <p:nvPr>
            <p:ph type="body" idx="1"/>
          </p:nvPr>
        </p:nvSpPr>
        <p:spPr/>
        <p:txBody>
          <a:bodyPr rIns="228600"/>
          <a:lstStyle/>
          <a:p>
            <a:pPr>
              <a:spcBef>
                <a:spcPct val="35000"/>
              </a:spcBef>
            </a:pPr>
            <a:r>
              <a:rPr lang="en-US" altLang="en-US"/>
              <a:t>Ventilation/perfusion ratio and mismatch</a:t>
            </a:r>
          </a:p>
          <a:p>
            <a:pPr lvl="1">
              <a:spcBef>
                <a:spcPct val="35000"/>
              </a:spcBef>
            </a:pPr>
            <a:r>
              <a:rPr lang="en-US" altLang="en-US"/>
              <a:t>Air and blood flow must be directed to the same place at the same time.</a:t>
            </a:r>
          </a:p>
          <a:p>
            <a:pPr lvl="1">
              <a:spcBef>
                <a:spcPct val="35000"/>
              </a:spcBef>
            </a:pPr>
            <a:r>
              <a:rPr lang="en-US" altLang="en-US"/>
              <a:t>Ventilation and perfusion must be matched.</a:t>
            </a:r>
          </a:p>
          <a:p>
            <a:pPr lvl="1">
              <a:spcBef>
                <a:spcPct val="35000"/>
              </a:spcBef>
            </a:pPr>
            <a:r>
              <a:rPr lang="en-US" altLang="en-US"/>
              <a:t>Failure to match is the cause of most abnormalities of oxygen and carbon dioxide exchange.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(3 of 7)</a:t>
            </a:r>
          </a:p>
        </p:txBody>
      </p:sp>
      <p:sp>
        <p:nvSpPr>
          <p:cNvPr id="46083" name="Rectangle 1027"/>
          <p:cNvSpPr>
            <a:spLocks noGrp="1" noChangeArrowheads="1"/>
          </p:cNvSpPr>
          <p:nvPr>
            <p:ph type="body" idx="1"/>
          </p:nvPr>
        </p:nvSpPr>
        <p:spPr/>
        <p:txBody>
          <a:bodyPr rIns="228600"/>
          <a:lstStyle/>
          <a:p>
            <a:pPr>
              <a:spcBef>
                <a:spcPct val="35000"/>
              </a:spcBef>
            </a:pPr>
            <a:r>
              <a:rPr lang="en-US" altLang="en-US" dirty="0"/>
              <a:t>Ventilation/perfusion ratio and mismatch (cont’d)</a:t>
            </a:r>
          </a:p>
          <a:p>
            <a:pPr lvl="1">
              <a:spcBef>
                <a:spcPct val="35000"/>
              </a:spcBef>
            </a:pPr>
            <a:r>
              <a:rPr lang="en-US" altLang="en-US" dirty="0"/>
              <a:t>Gas exchange does not take place.</a:t>
            </a:r>
          </a:p>
          <a:p>
            <a:pPr lvl="1">
              <a:spcBef>
                <a:spcPct val="35000"/>
              </a:spcBef>
            </a:pPr>
            <a:r>
              <a:rPr lang="en-US" altLang="en-US" dirty="0"/>
              <a:t>Lack of O</a:t>
            </a:r>
            <a:r>
              <a:rPr lang="en-US" altLang="en-US" baseline="-25000" dirty="0"/>
              <a:t>2</a:t>
            </a:r>
            <a:r>
              <a:rPr lang="en-US" altLang="en-US" dirty="0"/>
              <a:t> in bloodstream</a:t>
            </a:r>
          </a:p>
          <a:p>
            <a:pPr lvl="1">
              <a:spcBef>
                <a:spcPct val="35000"/>
              </a:spcBef>
            </a:pPr>
            <a:r>
              <a:rPr lang="en-US" altLang="en-US" dirty="0"/>
              <a:t>CO</a:t>
            </a:r>
            <a:r>
              <a:rPr lang="en-US" altLang="en-US" baseline="-25000" dirty="0"/>
              <a:t>2</a:t>
            </a:r>
            <a:r>
              <a:rPr lang="en-US" altLang="en-US" dirty="0"/>
              <a:t> is recirculated within bloodstream.</a:t>
            </a:r>
          </a:p>
          <a:p>
            <a:pPr lvl="1">
              <a:spcBef>
                <a:spcPct val="35000"/>
              </a:spcBef>
            </a:pPr>
            <a:r>
              <a:rPr lang="en-US" altLang="en-US" dirty="0"/>
              <a:t>Severe hypoxemia can occur.</a:t>
            </a:r>
          </a:p>
          <a:p>
            <a:pPr lvl="1">
              <a:spcBef>
                <a:spcPct val="35000"/>
              </a:spcBef>
            </a:pPr>
            <a:endParaRPr lang="en-US" altLang="en-US" dirty="0"/>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(4 of 7)</a:t>
            </a:r>
          </a:p>
        </p:txBody>
      </p:sp>
      <p:sp>
        <p:nvSpPr>
          <p:cNvPr id="47107" name="Rectangle 1027"/>
          <p:cNvSpPr>
            <a:spLocks noGrp="1" noChangeArrowheads="1"/>
          </p:cNvSpPr>
          <p:nvPr>
            <p:ph type="body" idx="1"/>
          </p:nvPr>
        </p:nvSpPr>
        <p:spPr/>
        <p:txBody>
          <a:bodyPr rIns="228600"/>
          <a:lstStyle/>
          <a:p>
            <a:pPr>
              <a:spcBef>
                <a:spcPct val="35000"/>
              </a:spcBef>
            </a:pPr>
            <a:r>
              <a:rPr lang="en-US" altLang="en-US" dirty="0"/>
              <a:t>Factors affecting pulmonary ventilation</a:t>
            </a:r>
          </a:p>
          <a:p>
            <a:pPr lvl="1">
              <a:spcBef>
                <a:spcPct val="35000"/>
              </a:spcBef>
            </a:pPr>
            <a:r>
              <a:rPr lang="en-US" altLang="en-US" dirty="0"/>
              <a:t>Intrinsic factors:</a:t>
            </a:r>
          </a:p>
          <a:p>
            <a:pPr lvl="2"/>
            <a:r>
              <a:rPr lang="en-US" altLang="en-US" sz="2000" dirty="0"/>
              <a:t>Infections</a:t>
            </a:r>
          </a:p>
          <a:p>
            <a:pPr lvl="2"/>
            <a:r>
              <a:rPr lang="en-US" altLang="en-US" sz="2000" dirty="0"/>
              <a:t>Allergic reactions</a:t>
            </a:r>
          </a:p>
          <a:p>
            <a:pPr lvl="2"/>
            <a:r>
              <a:rPr lang="en-US" altLang="en-US" sz="2000" dirty="0"/>
              <a:t>Unresponsiveness (tongue obstruction)</a:t>
            </a:r>
          </a:p>
          <a:p>
            <a:pPr lvl="1">
              <a:spcBef>
                <a:spcPct val="35000"/>
              </a:spcBef>
            </a:pPr>
            <a:r>
              <a:rPr lang="en-US" altLang="en-US" dirty="0"/>
              <a:t>Extrinsic factors:</a:t>
            </a:r>
          </a:p>
          <a:p>
            <a:pPr lvl="2"/>
            <a:r>
              <a:rPr lang="en-US" altLang="en-US" sz="2000" dirty="0"/>
              <a:t>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6)</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Respiration</a:t>
            </a:r>
          </a:p>
          <a:p>
            <a:pPr eaLnBrk="1" hangingPunct="1">
              <a:spcBef>
                <a:spcPct val="35000"/>
              </a:spcBef>
            </a:pPr>
            <a:r>
              <a:rPr lang="en-US" altLang="en-US" dirty="0"/>
              <a:t>Anatomy of the respiratory system</a:t>
            </a:r>
          </a:p>
          <a:p>
            <a:pPr eaLnBrk="1" hangingPunct="1">
              <a:spcBef>
                <a:spcPct val="35000"/>
              </a:spcBef>
            </a:pPr>
            <a:r>
              <a:rPr lang="en-US" altLang="en-US" dirty="0"/>
              <a:t>Physiology and pathophysiology of respiration</a:t>
            </a:r>
          </a:p>
          <a:p>
            <a:pPr lvl="1" eaLnBrk="1" hangingPunct="1">
              <a:spcBef>
                <a:spcPct val="35000"/>
              </a:spcBef>
            </a:pPr>
            <a:r>
              <a:rPr lang="en-US" altLang="en-US" dirty="0"/>
              <a:t>Pulmonary ventilation</a:t>
            </a:r>
          </a:p>
          <a:p>
            <a:pPr lvl="1" eaLnBrk="1" hangingPunct="1">
              <a:spcBef>
                <a:spcPct val="35000"/>
              </a:spcBef>
            </a:pPr>
            <a:r>
              <a:rPr lang="en-US" altLang="en-US" dirty="0"/>
              <a:t>Oxygenation</a:t>
            </a:r>
          </a:p>
          <a:p>
            <a:pPr lvl="1" eaLnBrk="1" hangingPunct="1">
              <a:spcBef>
                <a:spcPct val="35000"/>
              </a:spcBef>
            </a:pPr>
            <a:r>
              <a:rPr lang="en-US" altLang="en-US" dirty="0"/>
              <a:t>Respiration (external, internal, cellular)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(5 of 7)</a:t>
            </a:r>
          </a:p>
        </p:txBody>
      </p:sp>
      <p:sp>
        <p:nvSpPr>
          <p:cNvPr id="48131" name="Rectangle 1027"/>
          <p:cNvSpPr>
            <a:spLocks noGrp="1" noChangeArrowheads="1"/>
          </p:cNvSpPr>
          <p:nvPr>
            <p:ph type="body" idx="1"/>
          </p:nvPr>
        </p:nvSpPr>
        <p:spPr/>
        <p:txBody>
          <a:bodyPr rIns="228600"/>
          <a:lstStyle/>
          <a:p>
            <a:pPr>
              <a:spcBef>
                <a:spcPct val="35000"/>
              </a:spcBef>
            </a:pPr>
            <a:r>
              <a:rPr lang="en-US" altLang="en-US" dirty="0"/>
              <a:t>Factors affecting respiration</a:t>
            </a:r>
          </a:p>
          <a:p>
            <a:pPr lvl="1">
              <a:spcBef>
                <a:spcPct val="35000"/>
              </a:spcBef>
            </a:pPr>
            <a:r>
              <a:rPr lang="en-US" altLang="en-US" dirty="0"/>
              <a:t>External factors:</a:t>
            </a:r>
          </a:p>
          <a:p>
            <a:pPr lvl="2"/>
            <a:r>
              <a:rPr lang="en-US" altLang="en-US" sz="2000" dirty="0"/>
              <a:t>Atmospheric pressure</a:t>
            </a:r>
          </a:p>
          <a:p>
            <a:pPr lvl="2"/>
            <a:r>
              <a:rPr lang="en-US" altLang="en-US" sz="2000" dirty="0"/>
              <a:t>Partial pressure of O</a:t>
            </a:r>
            <a:r>
              <a:rPr lang="en-US" altLang="en-US" sz="2000" baseline="-25000" dirty="0"/>
              <a:t>2</a:t>
            </a:r>
          </a:p>
          <a:p>
            <a:pPr lvl="1">
              <a:spcBef>
                <a:spcPct val="35000"/>
              </a:spcBef>
            </a:pPr>
            <a:r>
              <a:rPr lang="en-US" altLang="en-US" dirty="0"/>
              <a:t>Internal factors:</a:t>
            </a:r>
          </a:p>
          <a:p>
            <a:pPr lvl="2"/>
            <a:r>
              <a:rPr lang="en-US" altLang="en-US" sz="2000" dirty="0"/>
              <a:t>Pneumonia</a:t>
            </a:r>
          </a:p>
          <a:p>
            <a:pPr lvl="2"/>
            <a:r>
              <a:rPr lang="en-US" altLang="en-US" sz="2000" dirty="0"/>
              <a:t>Pulmonary edema</a:t>
            </a:r>
          </a:p>
          <a:p>
            <a:pPr lvl="2"/>
            <a:r>
              <a:rPr lang="en-US" altLang="en-US" sz="2000" dirty="0"/>
              <a:t>COPD/emphysema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(6 of 7)</a:t>
            </a:r>
          </a:p>
        </p:txBody>
      </p:sp>
      <p:sp>
        <p:nvSpPr>
          <p:cNvPr id="49155" name="Rectangle 1027"/>
          <p:cNvSpPr>
            <a:spLocks noGrp="1" noChangeArrowheads="1"/>
          </p:cNvSpPr>
          <p:nvPr>
            <p:ph type="body" idx="1"/>
          </p:nvPr>
        </p:nvSpPr>
        <p:spPr/>
        <p:txBody>
          <a:bodyPr rIns="228600"/>
          <a:lstStyle/>
          <a:p>
            <a:pPr>
              <a:spcBef>
                <a:spcPct val="35000"/>
              </a:spcBef>
            </a:pPr>
            <a:r>
              <a:rPr lang="en-US" altLang="en-US" dirty="0"/>
              <a:t>Circulatory compromise</a:t>
            </a:r>
          </a:p>
          <a:p>
            <a:pPr lvl="1">
              <a:spcBef>
                <a:spcPct val="35000"/>
              </a:spcBef>
            </a:pPr>
            <a:r>
              <a:rPr lang="en-US" altLang="en-US" dirty="0"/>
              <a:t>Trauma emergencies can obstruct blood flow to individual cells and tissue:</a:t>
            </a:r>
          </a:p>
          <a:p>
            <a:pPr lvl="2"/>
            <a:r>
              <a:rPr lang="en-US" altLang="en-US" sz="2000" dirty="0"/>
              <a:t>Simple or tension pneumothorax</a:t>
            </a:r>
          </a:p>
          <a:p>
            <a:pPr lvl="2"/>
            <a:r>
              <a:rPr lang="en-US" altLang="en-US" sz="2000" dirty="0"/>
              <a:t>Open pneumothorax</a:t>
            </a:r>
          </a:p>
          <a:p>
            <a:pPr lvl="2"/>
            <a:r>
              <a:rPr lang="en-US" altLang="en-US" sz="2000" dirty="0"/>
              <a:t>Hemothorax</a:t>
            </a:r>
          </a:p>
          <a:p>
            <a:pPr lvl="2"/>
            <a:r>
              <a:rPr lang="en-US" altLang="en-US" sz="2000" dirty="0"/>
              <a:t>Hemopneumothorax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a:lnSpc>
                <a:spcPct val="85000"/>
              </a:lnSpc>
            </a:pPr>
            <a:r>
              <a:rPr lang="en-US" altLang="en-US" dirty="0"/>
              <a:t>Pathophysiology of Respiration </a:t>
            </a:r>
            <a:r>
              <a:rPr lang="en-US" altLang="en-US" sz="2000" b="0" dirty="0"/>
              <a:t>(7 of 7)</a:t>
            </a:r>
          </a:p>
        </p:txBody>
      </p:sp>
      <p:sp>
        <p:nvSpPr>
          <p:cNvPr id="50179" name="Rectangle 1027"/>
          <p:cNvSpPr>
            <a:spLocks noGrp="1" noChangeArrowheads="1"/>
          </p:cNvSpPr>
          <p:nvPr>
            <p:ph type="body" idx="1"/>
          </p:nvPr>
        </p:nvSpPr>
        <p:spPr/>
        <p:txBody>
          <a:bodyPr rIns="228600"/>
          <a:lstStyle/>
          <a:p>
            <a:pPr>
              <a:spcBef>
                <a:spcPct val="35000"/>
              </a:spcBef>
            </a:pPr>
            <a:r>
              <a:rPr lang="en-US" altLang="en-US" dirty="0"/>
              <a:t>Circulatory compromise (cont’d)</a:t>
            </a:r>
          </a:p>
          <a:p>
            <a:pPr lvl="1">
              <a:spcBef>
                <a:spcPct val="35000"/>
              </a:spcBef>
            </a:pPr>
            <a:r>
              <a:rPr lang="en-US" altLang="en-US" dirty="0"/>
              <a:t>Other causes:</a:t>
            </a:r>
          </a:p>
          <a:p>
            <a:pPr lvl="2"/>
            <a:r>
              <a:rPr lang="en-US" altLang="en-US" sz="2000" dirty="0"/>
              <a:t>Blood loss</a:t>
            </a:r>
          </a:p>
          <a:p>
            <a:pPr lvl="2"/>
            <a:r>
              <a:rPr lang="en-US" altLang="en-US" sz="2000" dirty="0"/>
              <a:t>Anemia</a:t>
            </a:r>
          </a:p>
          <a:p>
            <a:pPr lvl="2"/>
            <a:r>
              <a:rPr lang="en-US" altLang="en-US" sz="2000" dirty="0"/>
              <a:t>Hypovolemic shock</a:t>
            </a:r>
          </a:p>
          <a:p>
            <a:pPr lvl="2"/>
            <a:r>
              <a:rPr lang="en-US" altLang="en-US" sz="2000" dirty="0"/>
              <a:t>Vasodilatory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dirty="0"/>
              <a:t>Patient Assessment </a:t>
            </a:r>
            <a:r>
              <a:rPr lang="en-US" altLang="en-US" sz="2000" b="0" dirty="0"/>
              <a:t>(1 of 8)</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dirty="0"/>
              <a:t>Aerosol-generating procedures (AGPs)</a:t>
            </a:r>
          </a:p>
          <a:p>
            <a:pPr lvl="1" eaLnBrk="1" hangingPunct="1">
              <a:spcBef>
                <a:spcPct val="35000"/>
              </a:spcBef>
            </a:pPr>
            <a:r>
              <a:rPr lang="en-US" altLang="en-US" dirty="0"/>
              <a:t>CPR</a:t>
            </a:r>
          </a:p>
          <a:p>
            <a:pPr lvl="1" eaLnBrk="1" hangingPunct="1">
              <a:spcBef>
                <a:spcPct val="35000"/>
              </a:spcBef>
            </a:pPr>
            <a:r>
              <a:rPr lang="en-US" altLang="en-US" dirty="0"/>
              <a:t>Nebulizer treatments</a:t>
            </a:r>
          </a:p>
          <a:p>
            <a:pPr lvl="1" eaLnBrk="1" hangingPunct="1">
              <a:spcBef>
                <a:spcPct val="35000"/>
              </a:spcBef>
            </a:pPr>
            <a:r>
              <a:rPr lang="en-US" altLang="en-US" dirty="0"/>
              <a:t>Endotracheal intubation</a:t>
            </a:r>
          </a:p>
          <a:p>
            <a:pPr lvl="1" eaLnBrk="1" hangingPunct="1">
              <a:spcBef>
                <a:spcPct val="35000"/>
              </a:spcBef>
            </a:pPr>
            <a:r>
              <a:rPr lang="en-US" altLang="en-US" dirty="0"/>
              <a:t>Continuous positive airway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dirty="0"/>
              <a:t>Patient Assessment </a:t>
            </a:r>
            <a:r>
              <a:rPr lang="en-US" altLang="en-US" sz="2000" b="0" dirty="0"/>
              <a:t>(2 of 8)</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a:t>Recognizing adequate breathing</a:t>
            </a:r>
          </a:p>
          <a:p>
            <a:pPr lvl="1" eaLnBrk="1" hangingPunct="1">
              <a:spcBef>
                <a:spcPct val="35000"/>
              </a:spcBef>
            </a:pPr>
            <a:r>
              <a:rPr lang="en-US" altLang="en-US"/>
              <a:t>Between 12 and 20 breaths/min</a:t>
            </a:r>
          </a:p>
          <a:p>
            <a:pPr lvl="1" eaLnBrk="1" hangingPunct="1">
              <a:spcBef>
                <a:spcPct val="35000"/>
              </a:spcBef>
            </a:pPr>
            <a:r>
              <a:rPr lang="en-US" altLang="en-US"/>
              <a:t>Regular pattern of inhalation and exhalation</a:t>
            </a:r>
          </a:p>
          <a:p>
            <a:pPr lvl="1" eaLnBrk="1" hangingPunct="1">
              <a:spcBef>
                <a:spcPct val="35000"/>
              </a:spcBef>
            </a:pPr>
            <a:r>
              <a:rPr lang="en-US" altLang="en-US"/>
              <a:t>Bilateral clear and equal lung sounds </a:t>
            </a:r>
          </a:p>
          <a:p>
            <a:pPr lvl="1" eaLnBrk="1" hangingPunct="1">
              <a:spcBef>
                <a:spcPct val="35000"/>
              </a:spcBef>
            </a:pPr>
            <a:r>
              <a:rPr lang="en-US" altLang="en-US"/>
              <a:t>Regular, equal chest rise and fall</a:t>
            </a:r>
          </a:p>
          <a:p>
            <a:pPr lvl="1" eaLnBrk="1" hangingPunct="1">
              <a:spcBef>
                <a:spcPct val="35000"/>
              </a:spcBef>
            </a:pPr>
            <a:r>
              <a:rPr lang="en-US" altLang="en-US"/>
              <a:t>Adequate depth (tidal volume)</a:t>
            </a:r>
          </a:p>
        </p:txBody>
      </p:sp>
    </p:spTree>
    <p:extLst>
      <p:ext uri="{BB962C8B-B14F-4D97-AF65-F5344CB8AC3E}">
        <p14:creationId xmlns:p14="http://schemas.microsoft.com/office/powerpoint/2010/main" val="25887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pPr>
            <a:r>
              <a:rPr lang="en-US" altLang="en-US" dirty="0"/>
              <a:t>Patient Assessment </a:t>
            </a:r>
            <a:r>
              <a:rPr lang="en-US" altLang="en-US" sz="2000" b="0" dirty="0"/>
              <a:t>(3 of 8)</a:t>
            </a:r>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dirty="0"/>
              <a:t>Recognizing abnormal breathing</a:t>
            </a:r>
          </a:p>
          <a:p>
            <a:pPr lvl="1" eaLnBrk="1" hangingPunct="1">
              <a:spcBef>
                <a:spcPct val="35000"/>
              </a:spcBef>
            </a:pPr>
            <a:r>
              <a:rPr lang="en-US" altLang="en-US" dirty="0"/>
              <a:t>Fewer than 12 breaths/min</a:t>
            </a:r>
          </a:p>
          <a:p>
            <a:pPr lvl="1" eaLnBrk="1" hangingPunct="1">
              <a:spcBef>
                <a:spcPct val="35000"/>
              </a:spcBef>
            </a:pPr>
            <a:r>
              <a:rPr lang="en-US" altLang="en-US" dirty="0"/>
              <a:t>More than 20 breaths/min</a:t>
            </a:r>
          </a:p>
          <a:p>
            <a:pPr lvl="1" eaLnBrk="1" hangingPunct="1">
              <a:spcBef>
                <a:spcPct val="35000"/>
              </a:spcBef>
            </a:pPr>
            <a:r>
              <a:rPr lang="en-US" altLang="en-US" dirty="0"/>
              <a:t>Irregular rhythm</a:t>
            </a:r>
          </a:p>
          <a:p>
            <a:pPr lvl="1" eaLnBrk="1" hangingPunct="1">
              <a:spcBef>
                <a:spcPct val="35000"/>
              </a:spcBef>
            </a:pPr>
            <a:r>
              <a:rPr lang="en-US" altLang="en-US" dirty="0"/>
              <a:t>Diminished, absent, or noisy auscultated breath sounds</a:t>
            </a:r>
          </a:p>
          <a:p>
            <a:pPr lvl="1" eaLnBrk="1" hangingPunct="1">
              <a:spcBef>
                <a:spcPct val="35000"/>
              </a:spcBef>
            </a:pPr>
            <a:r>
              <a:rPr lang="en-US" altLang="en-US" dirty="0"/>
              <a:t>Reduced flow of expired air at nose and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pPr>
            <a:r>
              <a:rPr lang="en-US" altLang="en-US" dirty="0"/>
              <a:t>Patient Assessment </a:t>
            </a:r>
            <a:r>
              <a:rPr lang="en-US" altLang="en-US" sz="2000" b="0" dirty="0"/>
              <a:t>(4 of 8)</a:t>
            </a:r>
          </a:p>
        </p:txBody>
      </p:sp>
      <p:sp>
        <p:nvSpPr>
          <p:cNvPr id="53251" name="Content Placeholder 2"/>
          <p:cNvSpPr>
            <a:spLocks noGrp="1"/>
          </p:cNvSpPr>
          <p:nvPr>
            <p:ph type="body" idx="1"/>
          </p:nvPr>
        </p:nvSpPr>
        <p:spPr/>
        <p:txBody>
          <a:bodyPr rIns="228600"/>
          <a:lstStyle/>
          <a:p>
            <a:pPr eaLnBrk="1" hangingPunct="1">
              <a:spcBef>
                <a:spcPct val="35000"/>
              </a:spcBef>
            </a:pPr>
            <a:r>
              <a:rPr lang="en-US" altLang="en-US"/>
              <a:t>Recognizing abnormal breathing (cont’d)</a:t>
            </a:r>
          </a:p>
          <a:p>
            <a:pPr lvl="1" eaLnBrk="1" hangingPunct="1">
              <a:spcBef>
                <a:spcPct val="35000"/>
              </a:spcBef>
            </a:pPr>
            <a:r>
              <a:rPr lang="en-US" altLang="en-US"/>
              <a:t>Unequal or inadequate chest expansion </a:t>
            </a:r>
          </a:p>
          <a:p>
            <a:pPr lvl="1" eaLnBrk="1" hangingPunct="1">
              <a:spcBef>
                <a:spcPct val="35000"/>
              </a:spcBef>
            </a:pPr>
            <a:r>
              <a:rPr lang="en-US" altLang="en-US"/>
              <a:t>Increased effort of breathing</a:t>
            </a:r>
          </a:p>
          <a:p>
            <a:pPr lvl="1" eaLnBrk="1" hangingPunct="1">
              <a:spcBef>
                <a:spcPct val="35000"/>
              </a:spcBef>
            </a:pPr>
            <a:r>
              <a:rPr lang="en-US" altLang="en-US"/>
              <a:t>Shallow depth </a:t>
            </a:r>
          </a:p>
          <a:p>
            <a:pPr lvl="1" eaLnBrk="1" hangingPunct="1">
              <a:spcBef>
                <a:spcPct val="35000"/>
              </a:spcBef>
            </a:pPr>
            <a:r>
              <a:rPr lang="en-US" altLang="en-US"/>
              <a:t>Skin that is pale, cyanotic, cool, or moist</a:t>
            </a:r>
          </a:p>
          <a:p>
            <a:pPr lvl="1" eaLnBrk="1" hangingPunct="1">
              <a:spcBef>
                <a:spcPct val="35000"/>
              </a:spcBef>
            </a:pPr>
            <a:r>
              <a:rPr lang="en-US" altLang="en-US"/>
              <a:t>Skin pulling in around ribs or above clavicles during inspiration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dirty="0"/>
              <a:t>Patient Assessment </a:t>
            </a:r>
            <a:r>
              <a:rPr lang="en-US" altLang="en-US" sz="2000" b="0" dirty="0"/>
              <a:t>(5 of 8)</a:t>
            </a:r>
          </a:p>
        </p:txBody>
      </p:sp>
      <p:sp>
        <p:nvSpPr>
          <p:cNvPr id="54275" name="Content Placeholder 2"/>
          <p:cNvSpPr>
            <a:spLocks noGrp="1"/>
          </p:cNvSpPr>
          <p:nvPr>
            <p:ph type="body" idx="1"/>
          </p:nvPr>
        </p:nvSpPr>
        <p:spPr>
          <a:xfrm>
            <a:off x="914400" y="1447800"/>
            <a:ext cx="9523828" cy="2590800"/>
          </a:xfrm>
        </p:spPr>
        <p:txBody>
          <a:bodyPr rIns="228600"/>
          <a:lstStyle/>
          <a:p>
            <a:pPr>
              <a:spcBef>
                <a:spcPct val="35000"/>
              </a:spcBef>
            </a:pPr>
            <a:r>
              <a:rPr lang="en-US" altLang="en-US" sz="2400" dirty="0"/>
              <a:t>A patient may appear to be breathing after the heart has stopped.</a:t>
            </a:r>
          </a:p>
          <a:p>
            <a:pPr lvl="1">
              <a:spcBef>
                <a:spcPct val="35000"/>
              </a:spcBef>
            </a:pPr>
            <a:r>
              <a:rPr lang="en-US" altLang="en-US" sz="2200" dirty="0"/>
              <a:t>Called agonal gasps</a:t>
            </a:r>
          </a:p>
          <a:p>
            <a:pPr>
              <a:spcBef>
                <a:spcPct val="35000"/>
              </a:spcBef>
            </a:pPr>
            <a:r>
              <a:rPr lang="en-US" altLang="en-US" dirty="0"/>
              <a:t>Cheyne-Stokes respirations are often seen in patients with stroke or head injury.</a:t>
            </a:r>
          </a:p>
        </p:txBody>
      </p:sp>
      <p:sp>
        <p:nvSpPr>
          <p:cNvPr id="2" name="Rectangle 1"/>
          <p:cNvSpPr/>
          <p:nvPr/>
        </p:nvSpPr>
        <p:spPr>
          <a:xfrm>
            <a:off x="3160994" y="5660717"/>
            <a:ext cx="5846820" cy="646331"/>
          </a:xfrm>
          <a:prstGeom prst="rect">
            <a:avLst/>
          </a:prstGeom>
        </p:spPr>
        <p:txBody>
          <a:bodyPr wrap="square">
            <a:spAutoFit/>
          </a:bodyPr>
          <a:lstStyle/>
          <a:p>
            <a:r>
              <a:rPr lang="en-US" b="1" dirty="0"/>
              <a:t>FIGURE 11-15 </a:t>
            </a:r>
            <a:r>
              <a:rPr lang="en-US" dirty="0" err="1"/>
              <a:t>Cheyne</a:t>
            </a:r>
            <a:r>
              <a:rPr lang="en-US" dirty="0"/>
              <a:t>-Stokes breathing shows irregular</a:t>
            </a:r>
          </a:p>
          <a:p>
            <a:r>
              <a:rPr lang="en-US" dirty="0"/>
              <a:t>respirations followed by a period of apnea.</a:t>
            </a:r>
          </a:p>
        </p:txBody>
      </p:sp>
      <p:sp>
        <p:nvSpPr>
          <p:cNvPr id="3" name="Rectangle 2"/>
          <p:cNvSpPr/>
          <p:nvPr/>
        </p:nvSpPr>
        <p:spPr>
          <a:xfrm>
            <a:off x="3152843" y="629764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1266" name="Picture 2" descr="A wave pattern depicts the breathing pattern of Cheyne-stokes respirations. The entire pattern is over a period of 2 minutes with the same pattern repeating every minute. A random and irregular pattern is followed by a pattern of apnea or no apnea patter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388" y="2978459"/>
            <a:ext cx="5874426" cy="2682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Patient Assessment </a:t>
            </a:r>
            <a:r>
              <a:rPr lang="en-US" altLang="en-US" sz="2000" b="0" dirty="0"/>
              <a:t>(6 of 8)</a:t>
            </a:r>
          </a:p>
        </p:txBody>
      </p:sp>
      <p:sp>
        <p:nvSpPr>
          <p:cNvPr id="55299" name="Rectangle 3"/>
          <p:cNvSpPr>
            <a:spLocks noGrp="1" noChangeArrowheads="1"/>
          </p:cNvSpPr>
          <p:nvPr>
            <p:ph type="body" idx="1"/>
          </p:nvPr>
        </p:nvSpPr>
        <p:spPr/>
        <p:txBody>
          <a:bodyPr rIns="228600"/>
          <a:lstStyle/>
          <a:p>
            <a:pPr>
              <a:spcBef>
                <a:spcPct val="35000"/>
              </a:spcBef>
            </a:pPr>
            <a:r>
              <a:rPr lang="en-US" altLang="en-US"/>
              <a:t>Ataxic respirations</a:t>
            </a:r>
          </a:p>
          <a:p>
            <a:pPr lvl="1">
              <a:spcBef>
                <a:spcPct val="35000"/>
              </a:spcBef>
            </a:pPr>
            <a:r>
              <a:rPr lang="en-US" altLang="en-US"/>
              <a:t>Irregular or unidentifiable pattern</a:t>
            </a:r>
          </a:p>
          <a:p>
            <a:pPr lvl="1">
              <a:spcBef>
                <a:spcPct val="35000"/>
              </a:spcBef>
            </a:pPr>
            <a:r>
              <a:rPr lang="en-US" altLang="en-US"/>
              <a:t>May follow serious head injuries</a:t>
            </a:r>
          </a:p>
          <a:p>
            <a:pPr>
              <a:spcBef>
                <a:spcPct val="35000"/>
              </a:spcBef>
            </a:pPr>
            <a:r>
              <a:rPr lang="en-US" altLang="en-US"/>
              <a:t>Kussmaul respirations</a:t>
            </a:r>
          </a:p>
          <a:p>
            <a:pPr lvl="1">
              <a:spcBef>
                <a:spcPct val="35000"/>
              </a:spcBef>
            </a:pPr>
            <a:r>
              <a:rPr lang="en-US" altLang="en-US"/>
              <a:t>Deep, rapid respirations</a:t>
            </a:r>
          </a:p>
          <a:p>
            <a:pPr lvl="1">
              <a:spcBef>
                <a:spcPct val="35000"/>
              </a:spcBef>
            </a:pPr>
            <a:r>
              <a:rPr lang="en-US" altLang="en-US"/>
              <a:t>Common in patients with metabolic acidosis</a:t>
            </a:r>
          </a:p>
          <a:p>
            <a:pPr>
              <a:spcBef>
                <a:spcPct val="35000"/>
              </a:spcBef>
            </a:pPr>
            <a:r>
              <a:rPr lang="en-US" altLang="en-US"/>
              <a:t>Patients with inadequate breathing need to be treated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dirty="0"/>
              <a:t>Patient Assessment </a:t>
            </a:r>
            <a:r>
              <a:rPr lang="en-US" altLang="en-US" sz="2000" b="0" dirty="0"/>
              <a:t>(7 of 8)</a:t>
            </a:r>
          </a:p>
        </p:txBody>
      </p:sp>
      <p:sp>
        <p:nvSpPr>
          <p:cNvPr id="56323" name="Content Placeholder 2"/>
          <p:cNvSpPr>
            <a:spLocks noGrp="1"/>
          </p:cNvSpPr>
          <p:nvPr>
            <p:ph type="body" idx="1"/>
          </p:nvPr>
        </p:nvSpPr>
        <p:spPr/>
        <p:txBody>
          <a:bodyPr rIns="228600"/>
          <a:lstStyle/>
          <a:p>
            <a:pPr eaLnBrk="1" hangingPunct="1">
              <a:spcBef>
                <a:spcPct val="35000"/>
              </a:spcBef>
            </a:pPr>
            <a:r>
              <a:rPr lang="en-US" altLang="en-US"/>
              <a:t>Assessment of respiration</a:t>
            </a:r>
          </a:p>
          <a:p>
            <a:pPr lvl="1" eaLnBrk="1" hangingPunct="1">
              <a:spcBef>
                <a:spcPct val="35000"/>
              </a:spcBef>
            </a:pPr>
            <a:r>
              <a:rPr lang="en-US" altLang="en-US"/>
              <a:t>Even though the patient may be ventilating appropriately, respiration may be compromised.</a:t>
            </a:r>
          </a:p>
          <a:p>
            <a:pPr lvl="1" eaLnBrk="1" hangingPunct="1">
              <a:spcBef>
                <a:spcPct val="35000"/>
              </a:spcBef>
            </a:pPr>
            <a:r>
              <a:rPr lang="en-US" altLang="en-US"/>
              <a:t>Level of consciousness and skin color are excellent indicators of respiration.</a:t>
            </a:r>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6)</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Respiration (cont’d)</a:t>
            </a:r>
          </a:p>
          <a:p>
            <a:pPr eaLnBrk="1" hangingPunct="1">
              <a:spcBef>
                <a:spcPct val="35000"/>
              </a:spcBef>
            </a:pPr>
            <a:r>
              <a:rPr lang="en-US" altLang="en-US" dirty="0"/>
              <a:t>Assessment and management of adequate and inadequate ventilation</a:t>
            </a:r>
          </a:p>
          <a:p>
            <a:pPr eaLnBrk="1" hangingPunct="1">
              <a:spcBef>
                <a:spcPct val="35000"/>
              </a:spcBef>
            </a:pPr>
            <a:r>
              <a:rPr lang="en-US" altLang="en-US" dirty="0"/>
              <a:t>Supplemental oxygen therapy</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Patient Assessment </a:t>
            </a:r>
            <a:r>
              <a:rPr lang="en-US" altLang="en-US" sz="2000" b="0" dirty="0"/>
              <a:t>(8 of 8)</a:t>
            </a:r>
          </a:p>
        </p:txBody>
      </p:sp>
      <p:sp>
        <p:nvSpPr>
          <p:cNvPr id="57347" name="Content Placeholder 2"/>
          <p:cNvSpPr>
            <a:spLocks noGrp="1"/>
          </p:cNvSpPr>
          <p:nvPr>
            <p:ph type="body" idx="1"/>
          </p:nvPr>
        </p:nvSpPr>
        <p:spPr/>
        <p:txBody>
          <a:bodyPr rIns="228600"/>
          <a:lstStyle/>
          <a:p>
            <a:pPr>
              <a:spcBef>
                <a:spcPct val="35000"/>
              </a:spcBef>
            </a:pPr>
            <a:r>
              <a:rPr lang="en-US" altLang="en-US" dirty="0"/>
              <a:t>Assessment of respiration (cont’d)</a:t>
            </a:r>
          </a:p>
          <a:p>
            <a:pPr lvl="1">
              <a:spcBef>
                <a:spcPct val="35000"/>
              </a:spcBef>
            </a:pPr>
            <a:r>
              <a:rPr lang="en-US" altLang="en-US" dirty="0"/>
              <a:t>Also consider oxygenation</a:t>
            </a:r>
          </a:p>
          <a:p>
            <a:pPr lvl="2"/>
            <a:r>
              <a:rPr lang="en-US" altLang="en-US" sz="2000" dirty="0"/>
              <a:t>Pulse oximetry is considered a routine vital sign.</a:t>
            </a:r>
          </a:p>
          <a:p>
            <a:pPr lvl="2"/>
            <a:r>
              <a:rPr lang="en-US" altLang="en-US" sz="2000" dirty="0"/>
              <a:t>Can be used as part of any patient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6590-3C32-4E13-B75F-BD8AC07F6558}"/>
              </a:ext>
            </a:extLst>
          </p:cNvPr>
          <p:cNvSpPr>
            <a:spLocks noGrp="1"/>
          </p:cNvSpPr>
          <p:nvPr>
            <p:ph type="title"/>
          </p:nvPr>
        </p:nvSpPr>
        <p:spPr/>
        <p:txBody>
          <a:bodyPr/>
          <a:lstStyle/>
          <a:p>
            <a:r>
              <a:rPr lang="en-US" dirty="0"/>
              <a:t>End-tidal CO</a:t>
            </a:r>
            <a:r>
              <a:rPr lang="en-US" baseline="-25000" dirty="0"/>
              <a:t>2 </a:t>
            </a:r>
            <a:r>
              <a:rPr lang="en-US" sz="2000" b="0" dirty="0"/>
              <a:t>(1 of 2)</a:t>
            </a:r>
            <a:endParaRPr lang="en-US" sz="2000" b="0" baseline="-25000" dirty="0"/>
          </a:p>
        </p:txBody>
      </p:sp>
      <p:sp>
        <p:nvSpPr>
          <p:cNvPr id="3" name="Content Placeholder 2">
            <a:extLst>
              <a:ext uri="{FF2B5EF4-FFF2-40B4-BE49-F238E27FC236}">
                <a16:creationId xmlns:a16="http://schemas.microsoft.com/office/drawing/2014/main" id="{B27062BE-2501-4928-AFBA-EC3AC1AA0739}"/>
              </a:ext>
            </a:extLst>
          </p:cNvPr>
          <p:cNvSpPr>
            <a:spLocks noGrp="1"/>
          </p:cNvSpPr>
          <p:nvPr>
            <p:ph idx="1"/>
          </p:nvPr>
        </p:nvSpPr>
        <p:spPr/>
        <p:txBody>
          <a:bodyPr/>
          <a:lstStyle/>
          <a:p>
            <a:r>
              <a:rPr lang="en-US" dirty="0"/>
              <a:t>Measurement of the maximal CO</a:t>
            </a:r>
            <a:r>
              <a:rPr lang="en-US" baseline="-25000" dirty="0"/>
              <a:t>2</a:t>
            </a:r>
            <a:r>
              <a:rPr lang="en-US" dirty="0"/>
              <a:t> at the end of an exhaled breath.</a:t>
            </a:r>
          </a:p>
          <a:p>
            <a:r>
              <a:rPr lang="en-US" dirty="0"/>
              <a:t>Low CO</a:t>
            </a:r>
            <a:r>
              <a:rPr lang="en-US" baseline="-25000" dirty="0"/>
              <a:t>2</a:t>
            </a:r>
            <a:r>
              <a:rPr lang="en-US" dirty="0"/>
              <a:t> level</a:t>
            </a:r>
          </a:p>
          <a:p>
            <a:pPr lvl="1"/>
            <a:r>
              <a:rPr lang="en-US" dirty="0"/>
              <a:t>Hyperventilation</a:t>
            </a:r>
          </a:p>
          <a:p>
            <a:pPr lvl="1"/>
            <a:r>
              <a:rPr lang="en-US" dirty="0"/>
              <a:t>Decreased CO</a:t>
            </a:r>
            <a:r>
              <a:rPr lang="en-US" baseline="-25000" dirty="0"/>
              <a:t>2</a:t>
            </a:r>
            <a:r>
              <a:rPr lang="en-US" dirty="0"/>
              <a:t> return to the lungs</a:t>
            </a:r>
          </a:p>
          <a:p>
            <a:pPr lvl="1"/>
            <a:r>
              <a:rPr lang="en-US" dirty="0"/>
              <a:t>Reduced CO</a:t>
            </a:r>
            <a:r>
              <a:rPr lang="en-US" baseline="-25000" dirty="0"/>
              <a:t>2</a:t>
            </a:r>
            <a:r>
              <a:rPr lang="en-US" dirty="0"/>
              <a:t> production at the cellular level</a:t>
            </a:r>
          </a:p>
          <a:p>
            <a:r>
              <a:rPr lang="en-US" dirty="0"/>
              <a:t>High CO</a:t>
            </a:r>
            <a:r>
              <a:rPr lang="en-US" baseline="-25000" dirty="0"/>
              <a:t>2</a:t>
            </a:r>
            <a:r>
              <a:rPr lang="en-US" dirty="0"/>
              <a:t> level</a:t>
            </a:r>
          </a:p>
          <a:p>
            <a:pPr lvl="1"/>
            <a:r>
              <a:rPr lang="en-US" dirty="0"/>
              <a:t>Ventilatory inadequacy</a:t>
            </a:r>
          </a:p>
          <a:p>
            <a:pPr lvl="1"/>
            <a:r>
              <a:rPr lang="en-US" dirty="0"/>
              <a:t>Apnea</a:t>
            </a:r>
          </a:p>
        </p:txBody>
      </p:sp>
    </p:spTree>
    <p:extLst>
      <p:ext uri="{BB962C8B-B14F-4D97-AF65-F5344CB8AC3E}">
        <p14:creationId xmlns:p14="http://schemas.microsoft.com/office/powerpoint/2010/main" val="2026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6590-3C32-4E13-B75F-BD8AC07F6558}"/>
              </a:ext>
            </a:extLst>
          </p:cNvPr>
          <p:cNvSpPr>
            <a:spLocks noGrp="1"/>
          </p:cNvSpPr>
          <p:nvPr>
            <p:ph type="title"/>
          </p:nvPr>
        </p:nvSpPr>
        <p:spPr/>
        <p:txBody>
          <a:bodyPr/>
          <a:lstStyle/>
          <a:p>
            <a:r>
              <a:rPr lang="en-US" dirty="0"/>
              <a:t>End-tidal CO</a:t>
            </a:r>
            <a:r>
              <a:rPr lang="en-US" baseline="-25000" dirty="0"/>
              <a:t>2 </a:t>
            </a:r>
            <a:r>
              <a:rPr lang="en-US" sz="2000" b="0" dirty="0"/>
              <a:t>(2 of 2)</a:t>
            </a:r>
            <a:endParaRPr lang="en-US" sz="2000" b="0" baseline="-25000" dirty="0"/>
          </a:p>
        </p:txBody>
      </p:sp>
      <p:sp>
        <p:nvSpPr>
          <p:cNvPr id="3" name="Content Placeholder 2">
            <a:extLst>
              <a:ext uri="{FF2B5EF4-FFF2-40B4-BE49-F238E27FC236}">
                <a16:creationId xmlns:a16="http://schemas.microsoft.com/office/drawing/2014/main" id="{B27062BE-2501-4928-AFBA-EC3AC1AA0739}"/>
              </a:ext>
            </a:extLst>
          </p:cNvPr>
          <p:cNvSpPr>
            <a:spLocks noGrp="1"/>
          </p:cNvSpPr>
          <p:nvPr>
            <p:ph idx="1"/>
          </p:nvPr>
        </p:nvSpPr>
        <p:spPr/>
        <p:txBody>
          <a:bodyPr/>
          <a:lstStyle/>
          <a:p>
            <a:r>
              <a:rPr lang="en-US" dirty="0"/>
              <a:t>Measured using capnometry and capnography devices</a:t>
            </a:r>
          </a:p>
          <a:p>
            <a:r>
              <a:rPr lang="en-US" dirty="0"/>
              <a:t>Normal range is 35–45 mm Hg</a:t>
            </a:r>
          </a:p>
          <a:p>
            <a:r>
              <a:rPr lang="en-US" dirty="0"/>
              <a:t>Can be used in spontaneously breathing patients with a special nasal cannula</a:t>
            </a:r>
          </a:p>
        </p:txBody>
      </p:sp>
    </p:spTree>
    <p:extLst>
      <p:ext uri="{BB962C8B-B14F-4D97-AF65-F5344CB8AC3E}">
        <p14:creationId xmlns:p14="http://schemas.microsoft.com/office/powerpoint/2010/main" val="71292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85000"/>
              </a:lnSpc>
            </a:pPr>
            <a:r>
              <a:rPr lang="en-US" altLang="en-US" dirty="0"/>
              <a:t>Opening the Airway </a:t>
            </a:r>
            <a:r>
              <a:rPr lang="en-US" altLang="en-US" sz="2000" b="0" dirty="0"/>
              <a:t>(1 of 2)</a:t>
            </a:r>
          </a:p>
        </p:txBody>
      </p:sp>
      <p:sp>
        <p:nvSpPr>
          <p:cNvPr id="58371" name="Content Placeholder 2"/>
          <p:cNvSpPr>
            <a:spLocks noGrp="1"/>
          </p:cNvSpPr>
          <p:nvPr>
            <p:ph type="body" idx="1"/>
          </p:nvPr>
        </p:nvSpPr>
        <p:spPr/>
        <p:txBody>
          <a:bodyPr rIns="228600"/>
          <a:lstStyle/>
          <a:p>
            <a:pPr eaLnBrk="1" hangingPunct="1">
              <a:spcBef>
                <a:spcPct val="35000"/>
              </a:spcBef>
            </a:pPr>
            <a:r>
              <a:rPr lang="en-US" altLang="en-US"/>
              <a:t>Emergency medical care begins with ensuring an open airway.</a:t>
            </a:r>
          </a:p>
          <a:p>
            <a:pPr eaLnBrk="1" hangingPunct="1">
              <a:spcBef>
                <a:spcPct val="35000"/>
              </a:spcBef>
            </a:pPr>
            <a:r>
              <a:rPr lang="en-US" altLang="en-US"/>
              <a:t>Rapidly assess whether an unconscious patient has an open airway and is breathing adequately.</a:t>
            </a:r>
          </a:p>
          <a:p>
            <a:pPr lvl="1" eaLnBrk="1" hangingPunct="1">
              <a:spcBef>
                <a:spcPct val="35000"/>
              </a:spcBef>
            </a:pPr>
            <a:r>
              <a:rPr lang="en-US" altLang="en-US"/>
              <a:t>Position the patient correctly.</a:t>
            </a:r>
          </a:p>
          <a:p>
            <a:pPr lvl="1" eaLnBrk="1" hangingPunct="1">
              <a:spcBef>
                <a:spcPct val="35000"/>
              </a:spcBef>
            </a:pPr>
            <a:r>
              <a:rPr lang="en-US" altLang="en-US"/>
              <a:t>Supine position is most effective.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dirty="0"/>
              <a:t>Opening the Airway </a:t>
            </a:r>
            <a:r>
              <a:rPr lang="en-US" altLang="en-US" sz="2000" b="0" dirty="0"/>
              <a:t>(2 of 2)</a:t>
            </a:r>
          </a:p>
        </p:txBody>
      </p:sp>
      <p:sp>
        <p:nvSpPr>
          <p:cNvPr id="59395"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a:t>Unconscious patients should be moved as a unit.</a:t>
            </a:r>
          </a:p>
          <a:p>
            <a:pPr lvl="1">
              <a:spcBef>
                <a:spcPct val="35000"/>
              </a:spcBef>
            </a:pPr>
            <a:r>
              <a:rPr lang="en-US" altLang="en-US"/>
              <a:t>Most common airway obstruction is the tongue.</a:t>
            </a:r>
          </a:p>
        </p:txBody>
      </p:sp>
      <p:sp>
        <p:nvSpPr>
          <p:cNvPr id="2" name="Rectangle 1"/>
          <p:cNvSpPr/>
          <p:nvPr/>
        </p:nvSpPr>
        <p:spPr>
          <a:xfrm>
            <a:off x="669914" y="4887806"/>
            <a:ext cx="5458512" cy="923330"/>
          </a:xfrm>
          <a:prstGeom prst="rect">
            <a:avLst/>
          </a:prstGeom>
        </p:spPr>
        <p:txBody>
          <a:bodyPr wrap="square">
            <a:spAutoFit/>
          </a:bodyPr>
          <a:lstStyle/>
          <a:p>
            <a:r>
              <a:rPr lang="en-US" b="1" dirty="0"/>
              <a:t>FIGURE 11-23 </a:t>
            </a:r>
            <a:r>
              <a:rPr lang="en-US" dirty="0"/>
              <a:t>The most common airway obstruction is</a:t>
            </a:r>
          </a:p>
          <a:p>
            <a:r>
              <a:rPr lang="en-US" dirty="0"/>
              <a:t>the patient’s own tongue, which falls back into the throat when the muscles of the throat and tongue relax.</a:t>
            </a:r>
          </a:p>
        </p:txBody>
      </p:sp>
      <p:sp>
        <p:nvSpPr>
          <p:cNvPr id="3" name="Rectangle 2"/>
          <p:cNvSpPr/>
          <p:nvPr/>
        </p:nvSpPr>
        <p:spPr>
          <a:xfrm>
            <a:off x="669914" y="578543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2290" name="Picture 2" descr="A sagittal view of the head and throat of a person facing up is shown. The tongue has fallen back into the back of the mouth and is blocking the air passage.&#10;" title="An illustration describes how the tongue blocks the air pass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14" y="1422256"/>
            <a:ext cx="4082678" cy="3461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Head Tilt–Chin Lift Maneuver </a:t>
            </a:r>
            <a:r>
              <a:rPr lang="en-US" altLang="en-US" sz="2000" b="0" dirty="0"/>
              <a:t>(1 of 2)</a:t>
            </a:r>
          </a:p>
        </p:txBody>
      </p:sp>
      <p:sp>
        <p:nvSpPr>
          <p:cNvPr id="61443"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a:t>Will open the airway in most patients</a:t>
            </a:r>
          </a:p>
          <a:p>
            <a:pPr>
              <a:spcBef>
                <a:spcPct val="35000"/>
              </a:spcBef>
            </a:pPr>
            <a:r>
              <a:rPr lang="en-US" altLang="en-US"/>
              <a:t>For patients who have not sustained or are not suspected of having sustained trauma</a:t>
            </a:r>
          </a:p>
        </p:txBody>
      </p:sp>
      <p:pic>
        <p:nvPicPr>
          <p:cNvPr id="13314" name="Picture 2" descr="A photo shows a patient with his eyes closed with a pair of gloved hands placed on his forehead and under his chi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88" y="1640937"/>
            <a:ext cx="4646418" cy="3156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188" y="4884957"/>
            <a:ext cx="5077399" cy="923330"/>
          </a:xfrm>
          <a:prstGeom prst="rect">
            <a:avLst/>
          </a:prstGeom>
        </p:spPr>
        <p:txBody>
          <a:bodyPr wrap="square">
            <a:spAutoFit/>
          </a:bodyPr>
          <a:lstStyle/>
          <a:p>
            <a:r>
              <a:rPr lang="en-US" b="1" dirty="0"/>
              <a:t>FIGURE 11-24 </a:t>
            </a:r>
            <a:r>
              <a:rPr lang="en-US" dirty="0"/>
              <a:t>The head tilt–chin lift maneuver is a simple technique for opening the airway in a patient without a suspected cervical spine injury.</a:t>
            </a:r>
          </a:p>
        </p:txBody>
      </p:sp>
      <p:sp>
        <p:nvSpPr>
          <p:cNvPr id="3" name="Rectangle 2"/>
          <p:cNvSpPr/>
          <p:nvPr/>
        </p:nvSpPr>
        <p:spPr>
          <a:xfrm>
            <a:off x="545188" y="578380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pPr>
            <a:r>
              <a:rPr lang="en-US" altLang="en-US" dirty="0"/>
              <a:t>Head Tilt–Chin Lift Maneuver </a:t>
            </a:r>
            <a:r>
              <a:rPr lang="en-US" altLang="en-US" sz="2000" b="0" dirty="0"/>
              <a:t>(2 of 2)</a:t>
            </a:r>
          </a:p>
        </p:txBody>
      </p:sp>
      <p:sp>
        <p:nvSpPr>
          <p:cNvPr id="62467" name="Content Placeholder 2"/>
          <p:cNvSpPr>
            <a:spLocks noGrp="1"/>
          </p:cNvSpPr>
          <p:nvPr>
            <p:ph type="body" idx="1"/>
          </p:nvPr>
        </p:nvSpPr>
        <p:spPr/>
        <p:txBody>
          <a:bodyPr rIns="228600"/>
          <a:lstStyle/>
          <a:p>
            <a:pPr eaLnBrk="1" hangingPunct="1">
              <a:spcBef>
                <a:spcPct val="35000"/>
              </a:spcBef>
            </a:pPr>
            <a:r>
              <a:rPr lang="en-US" altLang="en-US"/>
              <a:t>Follow these steps:</a:t>
            </a:r>
          </a:p>
          <a:p>
            <a:pPr lvl="1" eaLnBrk="1" hangingPunct="1">
              <a:spcBef>
                <a:spcPct val="35000"/>
              </a:spcBef>
            </a:pPr>
            <a:r>
              <a:rPr lang="en-US" altLang="en-US"/>
              <a:t>With the patient supine, position yourself beside the patient’s head.</a:t>
            </a:r>
          </a:p>
          <a:p>
            <a:pPr lvl="1" eaLnBrk="1" hangingPunct="1">
              <a:spcBef>
                <a:spcPct val="35000"/>
              </a:spcBef>
            </a:pPr>
            <a:r>
              <a:rPr lang="en-US" altLang="en-US"/>
              <a:t>Place the heel of one hand on the forehead, and apply firm backward pressure with the palm.</a:t>
            </a:r>
          </a:p>
          <a:p>
            <a:pPr lvl="1" eaLnBrk="1" hangingPunct="1">
              <a:spcBef>
                <a:spcPct val="35000"/>
              </a:spcBef>
            </a:pPr>
            <a:r>
              <a:rPr lang="en-US" altLang="en-US"/>
              <a:t>Place the fingertips of the other hand under the lower jaw.</a:t>
            </a:r>
          </a:p>
          <a:p>
            <a:pPr lvl="1" eaLnBrk="1" hangingPunct="1">
              <a:spcBef>
                <a:spcPct val="35000"/>
              </a:spcBef>
            </a:pPr>
            <a:r>
              <a:rPr lang="en-US" altLang="en-US"/>
              <a:t>Lift the chin upward, with the entire lower jaw.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pPr>
            <a:r>
              <a:rPr lang="en-US" altLang="en-US" dirty="0"/>
              <a:t>Jaw-Thrust Maneuver </a:t>
            </a:r>
            <a:endParaRPr lang="en-US" altLang="en-US" sz="2800" b="0" dirty="0"/>
          </a:p>
        </p:txBody>
      </p:sp>
      <p:sp>
        <p:nvSpPr>
          <p:cNvPr id="63491" name="Content Placeholder 2"/>
          <p:cNvSpPr>
            <a:spLocks noGrp="1"/>
          </p:cNvSpPr>
          <p:nvPr>
            <p:ph type="body" idx="1"/>
          </p:nvPr>
        </p:nvSpPr>
        <p:spPr/>
        <p:txBody>
          <a:bodyPr rIns="228600"/>
          <a:lstStyle/>
          <a:p>
            <a:pPr eaLnBrk="1" hangingPunct="1">
              <a:spcBef>
                <a:spcPct val="35000"/>
              </a:spcBef>
            </a:pPr>
            <a:r>
              <a:rPr lang="en-US" altLang="en-US"/>
              <a:t>If you suspect a cervical spine injury, use this maneuver.</a:t>
            </a:r>
          </a:p>
          <a:p>
            <a:pPr eaLnBrk="1" hangingPunct="1">
              <a:spcBef>
                <a:spcPct val="35000"/>
              </a:spcBef>
            </a:pPr>
            <a:r>
              <a:rPr lang="en-US" altLang="en-US"/>
              <a:t>Follow these steps:</a:t>
            </a:r>
          </a:p>
          <a:p>
            <a:pPr lvl="1" eaLnBrk="1" hangingPunct="1">
              <a:spcBef>
                <a:spcPct val="35000"/>
              </a:spcBef>
            </a:pPr>
            <a:r>
              <a:rPr lang="en-US" altLang="en-US"/>
              <a:t>Kneel above the patient’s head.</a:t>
            </a:r>
          </a:p>
          <a:p>
            <a:pPr lvl="1" eaLnBrk="1" hangingPunct="1">
              <a:spcBef>
                <a:spcPct val="35000"/>
              </a:spcBef>
            </a:pPr>
            <a:r>
              <a:rPr lang="en-US" altLang="en-US"/>
              <a:t>Place your fingers behind the angles of the lower jaw.</a:t>
            </a:r>
          </a:p>
          <a:p>
            <a:pPr lvl="1" eaLnBrk="1" hangingPunct="1">
              <a:spcBef>
                <a:spcPct val="35000"/>
              </a:spcBef>
            </a:pPr>
            <a:r>
              <a:rPr lang="en-US" altLang="en-US"/>
              <a:t>Move the jaw upward.</a:t>
            </a:r>
          </a:p>
          <a:p>
            <a:pPr lvl="1" eaLnBrk="1" hangingPunct="1">
              <a:spcBef>
                <a:spcPct val="35000"/>
              </a:spcBef>
            </a:pPr>
            <a:r>
              <a:rPr lang="en-US" altLang="en-US"/>
              <a:t>Use your thumbs to help position the jaw.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lnSpc>
                <a:spcPct val="85000"/>
              </a:lnSpc>
            </a:pPr>
            <a:r>
              <a:rPr lang="en-US" altLang="en-US" dirty="0"/>
              <a:t>Opening the Mouth </a:t>
            </a:r>
            <a:r>
              <a:rPr lang="en-US" altLang="en-US" sz="2000" b="0" dirty="0"/>
              <a:t>(1 of 2)</a:t>
            </a:r>
          </a:p>
        </p:txBody>
      </p:sp>
      <p:sp>
        <p:nvSpPr>
          <p:cNvPr id="65539" name="Content Placeholder 2"/>
          <p:cNvSpPr>
            <a:spLocks noGrp="1"/>
          </p:cNvSpPr>
          <p:nvPr>
            <p:ph type="body" idx="1"/>
          </p:nvPr>
        </p:nvSpPr>
        <p:spPr/>
        <p:txBody>
          <a:bodyPr rIns="228600"/>
          <a:lstStyle/>
          <a:p>
            <a:pPr eaLnBrk="1" hangingPunct="1">
              <a:spcBef>
                <a:spcPct val="35000"/>
              </a:spcBef>
            </a:pPr>
            <a:r>
              <a:rPr lang="en-US" altLang="en-US"/>
              <a:t>Even if the airway is opened, the mouth may be closed.</a:t>
            </a:r>
          </a:p>
          <a:p>
            <a:pPr eaLnBrk="1" hangingPunct="1">
              <a:spcBef>
                <a:spcPct val="35000"/>
              </a:spcBef>
            </a:pPr>
            <a:r>
              <a:rPr lang="en-US" altLang="en-US"/>
              <a:t>For the cross-finger technique:</a:t>
            </a:r>
          </a:p>
          <a:p>
            <a:pPr lvl="1" eaLnBrk="1" hangingPunct="1">
              <a:spcBef>
                <a:spcPct val="35000"/>
              </a:spcBef>
            </a:pPr>
            <a:r>
              <a:rPr lang="en-US" altLang="en-US"/>
              <a:t>Place the tips of your index finger and thumb on the patient’s teeth.</a:t>
            </a:r>
          </a:p>
          <a:p>
            <a:pPr lvl="1" eaLnBrk="1" hangingPunct="1">
              <a:spcBef>
                <a:spcPct val="35000"/>
              </a:spcBef>
            </a:pPr>
            <a:r>
              <a:rPr lang="en-US" altLang="en-US"/>
              <a:t>Push your thumb on the lower teeth.</a:t>
            </a:r>
          </a:p>
          <a:p>
            <a:pPr lvl="1" eaLnBrk="1" hangingPunct="1">
              <a:spcBef>
                <a:spcPct val="35000"/>
              </a:spcBef>
            </a:pPr>
            <a:r>
              <a:rPr lang="en-US" altLang="en-US"/>
              <a:t>Push index finger on the upper teeth.</a:t>
            </a:r>
          </a:p>
          <a:p>
            <a:pPr lvl="1" eaLnBrk="1" hangingPunct="1">
              <a:spcBef>
                <a:spcPct val="35000"/>
              </a:spcBef>
            </a:pPr>
            <a:r>
              <a:rPr lang="en-US" altLang="en-US"/>
              <a:t>The index finger and the thumb cross over each other.</a:t>
            </a:r>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dirty="0"/>
              <a:t>Jaw-Thrust Maneuver </a:t>
            </a:r>
            <a:r>
              <a:rPr lang="en-US" altLang="en-US" sz="2000" b="0" dirty="0"/>
              <a:t>(2 of 2)</a:t>
            </a:r>
          </a:p>
        </p:txBody>
      </p:sp>
      <p:sp>
        <p:nvSpPr>
          <p:cNvPr id="2" name="Rectangle 1"/>
          <p:cNvSpPr/>
          <p:nvPr/>
        </p:nvSpPr>
        <p:spPr>
          <a:xfrm>
            <a:off x="1274299" y="4909294"/>
            <a:ext cx="9161535" cy="1200329"/>
          </a:xfrm>
          <a:prstGeom prst="rect">
            <a:avLst/>
          </a:prstGeom>
        </p:spPr>
        <p:txBody>
          <a:bodyPr wrap="square">
            <a:spAutoFit/>
          </a:bodyPr>
          <a:lstStyle/>
          <a:p>
            <a:r>
              <a:rPr lang="en-US" b="1" dirty="0"/>
              <a:t>FIGURE 11-25 </a:t>
            </a:r>
            <a:r>
              <a:rPr lang="en-US" dirty="0"/>
              <a:t>Performing the jaw-thrust maneuver.</a:t>
            </a:r>
          </a:p>
          <a:p>
            <a:r>
              <a:rPr lang="en-US" b="1" dirty="0"/>
              <a:t>A. </a:t>
            </a:r>
            <a:r>
              <a:rPr lang="en-US" dirty="0"/>
              <a:t>Kneeling above the patient’s head, place your fingers behind the angles of the lower jaw, and move the jaw upward. Use your thumbs to help position the lower jaw.</a:t>
            </a:r>
          </a:p>
          <a:p>
            <a:r>
              <a:rPr lang="en-US" b="1" dirty="0"/>
              <a:t>B. </a:t>
            </a:r>
            <a:r>
              <a:rPr lang="en-US" dirty="0"/>
              <a:t>The completed maneuver should look like this.</a:t>
            </a:r>
          </a:p>
        </p:txBody>
      </p:sp>
      <p:sp>
        <p:nvSpPr>
          <p:cNvPr id="3" name="Rectangle 2"/>
          <p:cNvSpPr/>
          <p:nvPr/>
        </p:nvSpPr>
        <p:spPr>
          <a:xfrm>
            <a:off x="1274299" y="6109488"/>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pic>
        <p:nvPicPr>
          <p:cNvPr id="14339" name="Picture 3" descr="Photo A shows an unconscious person lying on the floor with a pair of gloved hands placed on  either side of his face with the thumbs on the jaw. Photo B shows the same patient with two gloved hands on either side of his face with the thumbs on the jaw.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99" y="1714621"/>
            <a:ext cx="9488647" cy="3166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6)</a:t>
            </a:r>
          </a:p>
        </p:txBody>
      </p:sp>
      <p:sp>
        <p:nvSpPr>
          <p:cNvPr id="9219"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Artificial Ventilation </a:t>
            </a:r>
          </a:p>
          <a:p>
            <a:pPr eaLnBrk="1" hangingPunct="1">
              <a:spcBef>
                <a:spcPct val="35000"/>
              </a:spcBef>
              <a:buFont typeface="Wingdings" charset="2"/>
              <a:buChar char="§"/>
            </a:pPr>
            <a:r>
              <a:rPr lang="en-US" altLang="en-US" dirty="0"/>
              <a:t>Assessment and management of adequate and inadequate ventilation</a:t>
            </a:r>
          </a:p>
          <a:p>
            <a:pPr eaLnBrk="1" hangingPunct="1">
              <a:spcBef>
                <a:spcPct val="35000"/>
              </a:spcBef>
              <a:buFont typeface="Wingdings" charset="2"/>
              <a:buChar char="§"/>
            </a:pPr>
            <a:r>
              <a:rPr lang="en-US" altLang="en-US" dirty="0"/>
              <a:t>Artificial ventilation</a:t>
            </a:r>
          </a:p>
          <a:p>
            <a:pPr eaLnBrk="1" hangingPunct="1">
              <a:spcBef>
                <a:spcPct val="35000"/>
              </a:spcBef>
            </a:pPr>
            <a:r>
              <a:rPr lang="en-US" altLang="en-US" dirty="0"/>
              <a:t>Minute ventilation</a:t>
            </a:r>
          </a:p>
          <a:p>
            <a:pPr eaLnBrk="1" hangingPunct="1">
              <a:spcBef>
                <a:spcPct val="35000"/>
              </a:spcBef>
            </a:pPr>
            <a:r>
              <a:rPr lang="en-US" altLang="en-US" dirty="0"/>
              <a:t>Alveolar ventilation</a:t>
            </a:r>
          </a:p>
          <a:p>
            <a:pPr eaLnBrk="1" hangingPunct="1">
              <a:spcBef>
                <a:spcPct val="35000"/>
              </a:spcBef>
            </a:pPr>
            <a:r>
              <a:rPr lang="en-US" altLang="en-US" dirty="0"/>
              <a:t>Effect of artificial ventilation on cardiac output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lnSpc>
                <a:spcPct val="85000"/>
              </a:lnSpc>
            </a:pPr>
            <a:r>
              <a:rPr lang="en-US" altLang="en-US" dirty="0"/>
              <a:t>Suctioning </a:t>
            </a:r>
            <a:r>
              <a:rPr lang="en-US" altLang="en-US" sz="2000" b="0" dirty="0"/>
              <a:t>(1 of 2)</a:t>
            </a:r>
          </a:p>
        </p:txBody>
      </p:sp>
      <p:sp>
        <p:nvSpPr>
          <p:cNvPr id="67587" name="Content Placeholder 2"/>
          <p:cNvSpPr>
            <a:spLocks noGrp="1"/>
          </p:cNvSpPr>
          <p:nvPr>
            <p:ph type="body" idx="1"/>
          </p:nvPr>
        </p:nvSpPr>
        <p:spPr/>
        <p:txBody>
          <a:bodyPr rIns="228600"/>
          <a:lstStyle/>
          <a:p>
            <a:pPr eaLnBrk="1" hangingPunct="1">
              <a:spcBef>
                <a:spcPct val="35000"/>
              </a:spcBef>
            </a:pPr>
            <a:r>
              <a:rPr lang="en-US" altLang="en-US" dirty="0"/>
              <a:t>You must keep the airway clear to ventilate properly.</a:t>
            </a:r>
          </a:p>
          <a:p>
            <a:pPr eaLnBrk="1" hangingPunct="1">
              <a:spcBef>
                <a:spcPct val="35000"/>
              </a:spcBef>
            </a:pPr>
            <a:r>
              <a:rPr lang="en-US" altLang="en-US" dirty="0"/>
              <a:t>Portable, hand-operated, and fixed equipment is essential for resuscitation.</a:t>
            </a:r>
          </a:p>
        </p:txBody>
      </p:sp>
      <p:sp>
        <p:nvSpPr>
          <p:cNvPr id="2" name="Rectangle 1"/>
          <p:cNvSpPr/>
          <p:nvPr/>
        </p:nvSpPr>
        <p:spPr>
          <a:xfrm>
            <a:off x="876773" y="5237339"/>
            <a:ext cx="10387857" cy="646331"/>
          </a:xfrm>
          <a:prstGeom prst="rect">
            <a:avLst/>
          </a:prstGeom>
        </p:spPr>
        <p:txBody>
          <a:bodyPr wrap="square">
            <a:spAutoFit/>
          </a:bodyPr>
          <a:lstStyle/>
          <a:p>
            <a:r>
              <a:rPr lang="en-US" b="1" dirty="0"/>
              <a:t>FIGURE 11-27 </a:t>
            </a:r>
            <a:r>
              <a:rPr lang="en-US" dirty="0"/>
              <a:t>Suctioning equipment is essential for resuscitation. </a:t>
            </a:r>
            <a:r>
              <a:rPr lang="en-US" b="1" dirty="0"/>
              <a:t>A. </a:t>
            </a:r>
            <a:r>
              <a:rPr lang="en-US" dirty="0"/>
              <a:t>Hand-operated unit. </a:t>
            </a:r>
            <a:r>
              <a:rPr lang="en-US" b="1" dirty="0"/>
              <a:t>B. </a:t>
            </a:r>
            <a:r>
              <a:rPr lang="en-US" dirty="0"/>
              <a:t>Fixed unit.</a:t>
            </a:r>
          </a:p>
          <a:p>
            <a:r>
              <a:rPr lang="en-US" b="1" dirty="0"/>
              <a:t>C. </a:t>
            </a:r>
            <a:r>
              <a:rPr lang="en-US" dirty="0"/>
              <a:t>Portable unit.</a:t>
            </a:r>
          </a:p>
        </p:txBody>
      </p:sp>
      <p:pic>
        <p:nvPicPr>
          <p:cNvPr id="15363" name="Picture 3" descr="Photo A shows a hand operated suction machine. Photo B shows a suction unit fixed to a wall. Photo C shows a person handling a portable suctioning uni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74" y="2743329"/>
            <a:ext cx="10387856" cy="2494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6774" y="5883670"/>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C: </a:t>
            </a:r>
            <a:r>
              <a:rPr lang="en-US" sz="1000" dirty="0">
                <a:latin typeface="Arial" panose="020B0604020202020204" pitchFamily="34" charset="0"/>
                <a:cs typeface="Arial" panose="020B0604020202020204" pitchFamily="34" charset="0"/>
              </a:rPr>
              <a:t>© Jones &amp; Bartlett Learning. Courtesy of MIEMSS.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lnSpc>
                <a:spcPct val="85000"/>
              </a:lnSpc>
            </a:pPr>
            <a:r>
              <a:rPr lang="en-US" altLang="en-US" dirty="0"/>
              <a:t>Suctioning </a:t>
            </a:r>
            <a:r>
              <a:rPr lang="en-US" altLang="en-US" sz="2000" b="0" dirty="0"/>
              <a:t>(2 of 2)</a:t>
            </a:r>
          </a:p>
        </p:txBody>
      </p:sp>
      <p:sp>
        <p:nvSpPr>
          <p:cNvPr id="68611" name="Content Placeholder 2"/>
          <p:cNvSpPr>
            <a:spLocks noGrp="1"/>
          </p:cNvSpPr>
          <p:nvPr>
            <p:ph type="body" idx="1"/>
          </p:nvPr>
        </p:nvSpPr>
        <p:spPr/>
        <p:txBody>
          <a:bodyPr rIns="228600"/>
          <a:lstStyle/>
          <a:p>
            <a:pPr eaLnBrk="1" hangingPunct="1">
              <a:spcBef>
                <a:spcPct val="35000"/>
              </a:spcBef>
            </a:pPr>
            <a:r>
              <a:rPr lang="en-US" altLang="en-US"/>
              <a:t>A portable or fixed unit should have:</a:t>
            </a:r>
          </a:p>
          <a:p>
            <a:pPr lvl="1" eaLnBrk="1" hangingPunct="1">
              <a:spcBef>
                <a:spcPct val="35000"/>
              </a:spcBef>
            </a:pPr>
            <a:r>
              <a:rPr lang="en-US" altLang="en-US"/>
              <a:t>Wide-bore, thick-walled, nonkinking tubing</a:t>
            </a:r>
          </a:p>
          <a:p>
            <a:pPr lvl="1" eaLnBrk="1" hangingPunct="1">
              <a:spcBef>
                <a:spcPct val="35000"/>
              </a:spcBef>
            </a:pPr>
            <a:r>
              <a:rPr lang="en-US" altLang="en-US"/>
              <a:t>Plastic, rigid pharyngeal suction tips</a:t>
            </a:r>
          </a:p>
          <a:p>
            <a:pPr lvl="1" eaLnBrk="1" hangingPunct="1">
              <a:spcBef>
                <a:spcPct val="35000"/>
              </a:spcBef>
            </a:pPr>
            <a:r>
              <a:rPr lang="en-US" altLang="en-US"/>
              <a:t>Nonrigid plastic catheters</a:t>
            </a:r>
          </a:p>
          <a:p>
            <a:pPr lvl="1" eaLnBrk="1" hangingPunct="1">
              <a:spcBef>
                <a:spcPct val="35000"/>
              </a:spcBef>
            </a:pPr>
            <a:r>
              <a:rPr lang="en-US" altLang="en-US"/>
              <a:t>A nonbreakable, disposable collection bottle</a:t>
            </a:r>
          </a:p>
          <a:p>
            <a:pPr lvl="1" eaLnBrk="1" hangingPunct="1">
              <a:spcBef>
                <a:spcPct val="35000"/>
              </a:spcBef>
            </a:pPr>
            <a:r>
              <a:rPr lang="en-US" altLang="en-US"/>
              <a:t>Water supply for rinsing the tips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Techniques of Suctioning </a:t>
            </a:r>
            <a:r>
              <a:rPr lang="en-US" altLang="en-US" sz="2000" b="0" dirty="0"/>
              <a:t>(1 of 4)</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Inspect the equipment regularly.</a:t>
            </a:r>
          </a:p>
          <a:p>
            <a:pPr>
              <a:spcBef>
                <a:spcPct val="35000"/>
              </a:spcBef>
            </a:pPr>
            <a:r>
              <a:rPr lang="en-US" altLang="en-US" dirty="0"/>
              <a:t>To operate the suction unit:</a:t>
            </a:r>
          </a:p>
          <a:p>
            <a:pPr lvl="1">
              <a:spcBef>
                <a:spcPct val="35000"/>
              </a:spcBef>
            </a:pPr>
            <a:r>
              <a:rPr lang="en-US" altLang="en-US" dirty="0"/>
              <a:t>Check the unit for proper assembly of its parts.</a:t>
            </a:r>
          </a:p>
          <a:p>
            <a:pPr lvl="1">
              <a:spcBef>
                <a:spcPct val="35000"/>
              </a:spcBef>
            </a:pPr>
            <a:r>
              <a:rPr lang="en-US" altLang="en-US" dirty="0"/>
              <a:t>Test the suctioning unit to ensure vacuum pressure of more than 300 mm Hg.</a:t>
            </a:r>
          </a:p>
          <a:p>
            <a:pPr lvl="1">
              <a:spcBef>
                <a:spcPct val="35000"/>
              </a:spcBef>
            </a:pPr>
            <a:r>
              <a:rPr lang="en-US" altLang="en-US" dirty="0"/>
              <a:t>Select and attach the appropriate suction catheter to the tubing.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Techniques of Suctioning </a:t>
            </a:r>
            <a:r>
              <a:rPr lang="en-US" altLang="en-US" sz="2000" b="0" dirty="0"/>
              <a:t>(2 of 4)</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Never suction the mouth or nose for more than 15 seconds at one time for adult patients, 10 seconds for children, and </a:t>
            </a:r>
            <a:br>
              <a:rPr lang="en-US" altLang="en-US" dirty="0"/>
            </a:br>
            <a:r>
              <a:rPr lang="en-US" altLang="en-US" dirty="0"/>
              <a:t>5 seconds for infants.</a:t>
            </a:r>
          </a:p>
          <a:p>
            <a:pPr lvl="1">
              <a:spcBef>
                <a:spcPct val="35000"/>
              </a:spcBef>
            </a:pPr>
            <a:r>
              <a:rPr lang="en-US" altLang="en-US" dirty="0"/>
              <a:t>Suctioning can result in hypoxia.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dirty="0"/>
              <a:t>Techniques of Suctioning </a:t>
            </a:r>
            <a:r>
              <a:rPr lang="en-US" altLang="en-US" sz="2000" b="0" dirty="0"/>
              <a:t>(3 of 4)</a:t>
            </a:r>
          </a:p>
        </p:txBody>
      </p:sp>
      <p:sp>
        <p:nvSpPr>
          <p:cNvPr id="71683" name="Rectangle 3"/>
          <p:cNvSpPr>
            <a:spLocks noGrp="1" noChangeArrowheads="1"/>
          </p:cNvSpPr>
          <p:nvPr>
            <p:ph type="body" idx="1"/>
          </p:nvPr>
        </p:nvSpPr>
        <p:spPr/>
        <p:txBody>
          <a:bodyPr rIns="228600"/>
          <a:lstStyle/>
          <a:p>
            <a:pPr>
              <a:spcBef>
                <a:spcPct val="35000"/>
              </a:spcBef>
            </a:pPr>
            <a:r>
              <a:rPr lang="en-US" altLang="en-US"/>
              <a:t>When patients have secretions or vomitus that cannot be suctioned easily:</a:t>
            </a:r>
          </a:p>
          <a:p>
            <a:pPr lvl="1">
              <a:spcBef>
                <a:spcPct val="35000"/>
              </a:spcBef>
            </a:pPr>
            <a:r>
              <a:rPr lang="en-US" altLang="en-US"/>
              <a:t>Remove the catheter from the patient’s mouth.</a:t>
            </a:r>
          </a:p>
          <a:p>
            <a:pPr lvl="1">
              <a:spcBef>
                <a:spcPct val="35000"/>
              </a:spcBef>
            </a:pPr>
            <a:r>
              <a:rPr lang="en-US" altLang="en-US"/>
              <a:t>Log roll the patient to the side.</a:t>
            </a:r>
          </a:p>
          <a:p>
            <a:pPr lvl="1">
              <a:spcBef>
                <a:spcPct val="35000"/>
              </a:spcBef>
            </a:pPr>
            <a:r>
              <a:rPr lang="en-US" altLang="en-US"/>
              <a:t>Clear the mouth carefully with a gloved finger.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Techniques of Suctioning </a:t>
            </a:r>
            <a:r>
              <a:rPr lang="en-US" altLang="en-US" sz="2000" b="0" dirty="0"/>
              <a:t>(4 of 4)</a:t>
            </a:r>
          </a:p>
        </p:txBody>
      </p:sp>
      <p:sp>
        <p:nvSpPr>
          <p:cNvPr id="72707" name="Rectangle 3"/>
          <p:cNvSpPr>
            <a:spLocks noGrp="1" noChangeArrowheads="1"/>
          </p:cNvSpPr>
          <p:nvPr>
            <p:ph type="body" idx="1"/>
          </p:nvPr>
        </p:nvSpPr>
        <p:spPr/>
        <p:txBody>
          <a:bodyPr rIns="228600"/>
          <a:lstStyle/>
          <a:p>
            <a:pPr>
              <a:spcBef>
                <a:spcPct val="35000"/>
              </a:spcBef>
            </a:pPr>
            <a:r>
              <a:rPr lang="en-US" altLang="en-US"/>
              <a:t>If the patient produces frothy secretions as quickly as you can suction them:</a:t>
            </a:r>
          </a:p>
          <a:p>
            <a:pPr lvl="1">
              <a:spcBef>
                <a:spcPct val="35000"/>
              </a:spcBef>
            </a:pPr>
            <a:r>
              <a:rPr lang="en-US" altLang="en-US"/>
              <a:t>Suction the airway for 15 seconds (less in infants and children).</a:t>
            </a:r>
          </a:p>
          <a:p>
            <a:pPr lvl="1">
              <a:spcBef>
                <a:spcPct val="35000"/>
              </a:spcBef>
            </a:pPr>
            <a:r>
              <a:rPr lang="en-US" altLang="en-US"/>
              <a:t>Ventilate for 2 minutes.</a:t>
            </a:r>
          </a:p>
          <a:p>
            <a:pPr lvl="1">
              <a:spcBef>
                <a:spcPct val="35000"/>
              </a:spcBef>
            </a:pPr>
            <a:r>
              <a:rPr lang="en-US" altLang="en-US"/>
              <a:t>Continue this alternating pattern until all secretions have been cleared.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pPr>
            <a:r>
              <a:rPr lang="en-US" altLang="en-US" dirty="0"/>
              <a:t>Basic Airway Adjuncts </a:t>
            </a:r>
            <a:r>
              <a:rPr lang="en-US" altLang="en-US" sz="2000" b="0" dirty="0"/>
              <a:t>(1 of 4)</a:t>
            </a:r>
          </a:p>
        </p:txBody>
      </p:sp>
      <p:sp>
        <p:nvSpPr>
          <p:cNvPr id="73731" name="Content Placeholder 2"/>
          <p:cNvSpPr>
            <a:spLocks noGrp="1"/>
          </p:cNvSpPr>
          <p:nvPr>
            <p:ph type="body" idx="1"/>
          </p:nvPr>
        </p:nvSpPr>
        <p:spPr/>
        <p:txBody>
          <a:bodyPr rIns="228600"/>
          <a:lstStyle/>
          <a:p>
            <a:pPr eaLnBrk="1" hangingPunct="1">
              <a:spcBef>
                <a:spcPct val="35000"/>
              </a:spcBef>
            </a:pPr>
            <a:r>
              <a:rPr lang="en-US" altLang="en-US" dirty="0"/>
              <a:t>Prevent obstruction by the tongue and allow for passage of air and oxygen to the lungs</a:t>
            </a:r>
          </a:p>
          <a:p>
            <a:pPr eaLnBrk="1" hangingPunct="1">
              <a:spcBef>
                <a:spcPct val="35000"/>
              </a:spcBef>
            </a:pPr>
            <a:r>
              <a:rPr lang="en-US" altLang="en-US" dirty="0"/>
              <a:t>Oropharyngeal airways</a:t>
            </a:r>
          </a:p>
          <a:p>
            <a:pPr lvl="1" eaLnBrk="1" hangingPunct="1">
              <a:spcBef>
                <a:spcPct val="35000"/>
              </a:spcBef>
            </a:pPr>
            <a:r>
              <a:rPr lang="en-US" altLang="en-US" dirty="0"/>
              <a:t>Keep the tongue from blocking the upper airway</a:t>
            </a:r>
          </a:p>
          <a:p>
            <a:pPr lvl="1" eaLnBrk="1" hangingPunct="1">
              <a:spcBef>
                <a:spcPct val="35000"/>
              </a:spcBef>
            </a:pPr>
            <a:r>
              <a:rPr lang="en-US" altLang="en-US" dirty="0"/>
              <a:t>Make it easier to suction the oropharynx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pPr>
            <a:r>
              <a:rPr lang="en-US" altLang="en-US" dirty="0"/>
              <a:t>Basic Airway Adjuncts </a:t>
            </a:r>
            <a:r>
              <a:rPr lang="en-US" altLang="en-US" sz="2000" b="0" dirty="0"/>
              <a:t>(2 of 4)</a:t>
            </a:r>
          </a:p>
        </p:txBody>
      </p:sp>
      <p:sp>
        <p:nvSpPr>
          <p:cNvPr id="74755" name="Content Placeholder 2"/>
          <p:cNvSpPr>
            <a:spLocks noGrp="1"/>
          </p:cNvSpPr>
          <p:nvPr>
            <p:ph type="body" idx="1"/>
          </p:nvPr>
        </p:nvSpPr>
        <p:spPr/>
        <p:txBody>
          <a:bodyPr rIns="228600"/>
          <a:lstStyle/>
          <a:p>
            <a:pPr eaLnBrk="1" hangingPunct="1">
              <a:spcBef>
                <a:spcPct val="35000"/>
              </a:spcBef>
            </a:pPr>
            <a:r>
              <a:rPr lang="en-US" altLang="en-US" dirty="0"/>
              <a:t>Oropharyngeal airways (cont’d)</a:t>
            </a:r>
          </a:p>
          <a:p>
            <a:pPr lvl="1" eaLnBrk="1" hangingPunct="1">
              <a:spcBef>
                <a:spcPct val="35000"/>
              </a:spcBef>
            </a:pPr>
            <a:r>
              <a:rPr lang="en-US" altLang="en-US" dirty="0"/>
              <a:t>Indications:</a:t>
            </a:r>
          </a:p>
          <a:p>
            <a:pPr lvl="2" eaLnBrk="1" hangingPunct="1"/>
            <a:r>
              <a:rPr lang="en-US" altLang="en-US" sz="2000" dirty="0"/>
              <a:t>Unresponsive patients without a gag reflex</a:t>
            </a:r>
          </a:p>
          <a:p>
            <a:pPr lvl="2" eaLnBrk="1" hangingPunct="1"/>
            <a:r>
              <a:rPr lang="en-US" altLang="en-US" sz="2000" dirty="0"/>
              <a:t>Apneic patients being ventilated with a bag-mask device</a:t>
            </a:r>
          </a:p>
          <a:p>
            <a:pPr lvl="1" eaLnBrk="1" hangingPunct="1">
              <a:spcBef>
                <a:spcPct val="35000"/>
              </a:spcBef>
            </a:pPr>
            <a:r>
              <a:rPr lang="en-US" altLang="en-US" dirty="0"/>
              <a:t>Contraindications:</a:t>
            </a:r>
          </a:p>
          <a:p>
            <a:pPr lvl="2" eaLnBrk="1" hangingPunct="1"/>
            <a:r>
              <a:rPr lang="en-US" altLang="en-US" sz="2000" dirty="0"/>
              <a:t>Conscious patients</a:t>
            </a:r>
          </a:p>
          <a:p>
            <a:pPr lvl="2" eaLnBrk="1" hangingPunct="1"/>
            <a:r>
              <a:rPr lang="en-US" altLang="en-US" sz="2000" dirty="0"/>
              <a:t>Any patient who has an intact gag reflex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lnSpc>
                <a:spcPct val="85000"/>
              </a:lnSpc>
            </a:pPr>
            <a:r>
              <a:rPr lang="en-US" altLang="en-US" dirty="0"/>
              <a:t>Basic Airway Adjuncts </a:t>
            </a:r>
            <a:r>
              <a:rPr lang="en-US" altLang="en-US" sz="2000" b="0" dirty="0"/>
              <a:t>(3 of 4)</a:t>
            </a:r>
          </a:p>
        </p:txBody>
      </p:sp>
      <p:sp>
        <p:nvSpPr>
          <p:cNvPr id="75779" name="Content Placeholder 2"/>
          <p:cNvSpPr>
            <a:spLocks noGrp="1"/>
          </p:cNvSpPr>
          <p:nvPr>
            <p:ph type="body" idx="1"/>
          </p:nvPr>
        </p:nvSpPr>
        <p:spPr/>
        <p:txBody>
          <a:bodyPr rIns="228600"/>
          <a:lstStyle/>
          <a:p>
            <a:pPr eaLnBrk="1" hangingPunct="1">
              <a:spcBef>
                <a:spcPct val="35000"/>
              </a:spcBef>
            </a:pPr>
            <a:r>
              <a:rPr lang="en-US" altLang="en-US" dirty="0"/>
              <a:t>Nasopharyngeal airways</a:t>
            </a:r>
          </a:p>
          <a:p>
            <a:pPr lvl="1" eaLnBrk="1" hangingPunct="1">
              <a:spcBef>
                <a:spcPct val="35000"/>
              </a:spcBef>
            </a:pPr>
            <a:r>
              <a:rPr lang="en-US" altLang="en-US" dirty="0"/>
              <a:t>Used in a patient who:</a:t>
            </a:r>
          </a:p>
          <a:p>
            <a:pPr lvl="2" eaLnBrk="1" hangingPunct="1"/>
            <a:r>
              <a:rPr lang="en-US" altLang="en-US" sz="2000" dirty="0"/>
              <a:t>Is unresponsive or has an altered LOC</a:t>
            </a:r>
          </a:p>
          <a:p>
            <a:pPr lvl="2" eaLnBrk="1" hangingPunct="1"/>
            <a:r>
              <a:rPr lang="en-US" altLang="en-US" sz="2000" dirty="0"/>
              <a:t>Has an intact gag reflex</a:t>
            </a:r>
          </a:p>
          <a:p>
            <a:pPr lvl="2" eaLnBrk="1" hangingPunct="1"/>
            <a:r>
              <a:rPr lang="en-US" altLang="en-US" sz="2000" dirty="0"/>
              <a:t>Is unable to maintain his or her own airway spontaneously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Basic Airway Adjuncts </a:t>
            </a:r>
            <a:r>
              <a:rPr lang="en-US" altLang="en-US" sz="2000" b="0" dirty="0"/>
              <a:t>(4 of 4)</a:t>
            </a:r>
          </a:p>
        </p:txBody>
      </p:sp>
      <p:sp>
        <p:nvSpPr>
          <p:cNvPr id="76803" name="Rectangle 3"/>
          <p:cNvSpPr>
            <a:spLocks noGrp="1" noChangeArrowheads="1"/>
          </p:cNvSpPr>
          <p:nvPr>
            <p:ph type="body" idx="1"/>
          </p:nvPr>
        </p:nvSpPr>
        <p:spPr/>
        <p:txBody>
          <a:bodyPr rIns="228600"/>
          <a:lstStyle/>
          <a:p>
            <a:pPr>
              <a:spcBef>
                <a:spcPct val="35000"/>
              </a:spcBef>
            </a:pPr>
            <a:r>
              <a:rPr lang="en-US" altLang="en-US" dirty="0"/>
              <a:t>Nasopharyngeal airways (cont’d)</a:t>
            </a:r>
          </a:p>
          <a:p>
            <a:pPr lvl="1">
              <a:spcBef>
                <a:spcPct val="35000"/>
              </a:spcBef>
            </a:pPr>
            <a:r>
              <a:rPr lang="en-US" altLang="en-US" dirty="0"/>
              <a:t>Indications:</a:t>
            </a:r>
          </a:p>
          <a:p>
            <a:pPr lvl="2"/>
            <a:r>
              <a:rPr lang="en-US" altLang="en-US" sz="2000" dirty="0"/>
              <a:t>Semiconscious or unconscious patients with an intact gag reflex</a:t>
            </a:r>
          </a:p>
          <a:p>
            <a:pPr lvl="2"/>
            <a:r>
              <a:rPr lang="en-US" altLang="en-US" sz="2000" dirty="0"/>
              <a:t>Patients who will not tolerate an oropharyngeal airway</a:t>
            </a:r>
          </a:p>
          <a:p>
            <a:pPr lvl="1">
              <a:spcBef>
                <a:spcPct val="35000"/>
              </a:spcBef>
            </a:pPr>
            <a:r>
              <a:rPr lang="en-US" altLang="en-US" dirty="0"/>
              <a:t>Contraindications:</a:t>
            </a:r>
          </a:p>
          <a:p>
            <a:pPr lvl="2"/>
            <a:r>
              <a:rPr lang="en-US" altLang="en-US" sz="2000" dirty="0"/>
              <a:t>Severe head injury with blood in the nose</a:t>
            </a:r>
          </a:p>
          <a:p>
            <a:pPr lvl="2"/>
            <a:r>
              <a:rPr lang="en-US" altLang="en-US" sz="2000" dirty="0"/>
              <a:t>History of fractured nasal bone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(6 of 6)</a:t>
            </a:r>
          </a:p>
        </p:txBody>
      </p:sp>
      <p:sp>
        <p:nvSpPr>
          <p:cNvPr id="9219" name="Rectangle 3"/>
          <p:cNvSpPr>
            <a:spLocks noGrp="1" noChangeArrowheads="1"/>
          </p:cNvSpPr>
          <p:nvPr>
            <p:ph type="body" idx="1"/>
          </p:nvPr>
        </p:nvSpPr>
        <p:spPr/>
        <p:txBody>
          <a:bodyPr rIns="228600"/>
          <a:lstStyle/>
          <a:p>
            <a:pPr eaLnBrk="1" hangingPunct="1">
              <a:buFontTx/>
              <a:buNone/>
              <a:defRPr/>
            </a:pPr>
            <a:r>
              <a:rPr lang="en-US" altLang="en-US" b="1" dirty="0"/>
              <a:t>Pathophysiology</a:t>
            </a:r>
          </a:p>
          <a:p>
            <a:pPr eaLnBrk="1" hangingPunct="1">
              <a:defRPr/>
            </a:pPr>
            <a:r>
              <a:rPr lang="en-US" altLang="en-US" dirty="0"/>
              <a:t>Applies fundamental knowledge of the pathophysiology of respiration and perfusion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lnSpc>
                <a:spcPct val="85000"/>
              </a:lnSpc>
            </a:pPr>
            <a:r>
              <a:rPr lang="en-US" altLang="en-US" dirty="0"/>
              <a:t>Maintaining the Airway</a:t>
            </a:r>
            <a:endParaRPr lang="en-US" altLang="en-US" sz="2800" b="0" dirty="0"/>
          </a:p>
        </p:txBody>
      </p:sp>
      <p:sp>
        <p:nvSpPr>
          <p:cNvPr id="77827" name="Content Placeholder 2"/>
          <p:cNvSpPr>
            <a:spLocks noGrp="1"/>
          </p:cNvSpPr>
          <p:nvPr>
            <p:ph type="body" idx="1"/>
          </p:nvPr>
        </p:nvSpPr>
        <p:spPr/>
        <p:txBody>
          <a:bodyPr rIns="228600"/>
          <a:lstStyle/>
          <a:p>
            <a:pPr eaLnBrk="1" hangingPunct="1">
              <a:spcBef>
                <a:spcPct val="35000"/>
              </a:spcBef>
            </a:pPr>
            <a:r>
              <a:rPr lang="en-US" altLang="en-US"/>
              <a:t>Use the recovery position.</a:t>
            </a:r>
          </a:p>
          <a:p>
            <a:pPr lvl="1" eaLnBrk="1" hangingPunct="1">
              <a:spcBef>
                <a:spcPct val="35000"/>
              </a:spcBef>
            </a:pPr>
            <a:r>
              <a:rPr lang="en-US" altLang="en-US"/>
              <a:t>Used to help maintain a clear airway in an unconscious patient who is not injured and is breathing on his or her own</a:t>
            </a:r>
          </a:p>
        </p:txBody>
      </p:sp>
      <p:sp>
        <p:nvSpPr>
          <p:cNvPr id="2" name="Rectangle 1"/>
          <p:cNvSpPr/>
          <p:nvPr/>
        </p:nvSpPr>
        <p:spPr>
          <a:xfrm>
            <a:off x="3113899" y="5254089"/>
            <a:ext cx="6096000" cy="646331"/>
          </a:xfrm>
          <a:prstGeom prst="rect">
            <a:avLst/>
          </a:prstGeom>
        </p:spPr>
        <p:txBody>
          <a:bodyPr>
            <a:spAutoFit/>
          </a:bodyPr>
          <a:lstStyle/>
          <a:p>
            <a:r>
              <a:rPr lang="en-US" b="1" dirty="0"/>
              <a:t>FIGURE 11-32 </a:t>
            </a:r>
            <a:r>
              <a:rPr lang="en-US" dirty="0"/>
              <a:t>In the recovery position, the patient is rolled</a:t>
            </a:r>
          </a:p>
          <a:p>
            <a:r>
              <a:rPr lang="en-US" dirty="0"/>
              <a:t>onto his or her left or right side.</a:t>
            </a:r>
          </a:p>
        </p:txBody>
      </p:sp>
      <p:sp>
        <p:nvSpPr>
          <p:cNvPr id="3" name="Rectangle 2"/>
          <p:cNvSpPr/>
          <p:nvPr/>
        </p:nvSpPr>
        <p:spPr>
          <a:xfrm>
            <a:off x="3113899" y="584096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6386" name="Picture 2" descr="A photo shows a person lying on their s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899" y="2666354"/>
            <a:ext cx="5991190" cy="2607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(1 of 9)</a:t>
            </a:r>
          </a:p>
        </p:txBody>
      </p:sp>
      <p:sp>
        <p:nvSpPr>
          <p:cNvPr id="79875" name="Content Placeholder 2"/>
          <p:cNvSpPr>
            <a:spLocks noGrp="1"/>
          </p:cNvSpPr>
          <p:nvPr>
            <p:ph type="body" idx="1"/>
          </p:nvPr>
        </p:nvSpPr>
        <p:spPr/>
        <p:txBody>
          <a:bodyPr rIns="228600"/>
          <a:lstStyle/>
          <a:p>
            <a:pPr eaLnBrk="1" hangingPunct="1">
              <a:spcBef>
                <a:spcPct val="35000"/>
              </a:spcBef>
            </a:pPr>
            <a:r>
              <a:rPr lang="en-US" altLang="en-US" dirty="0"/>
              <a:t>Always give oxygen to patients who are hypoxic.</a:t>
            </a:r>
          </a:p>
          <a:p>
            <a:pPr lvl="1" eaLnBrk="1" hangingPunct="1">
              <a:spcBef>
                <a:spcPct val="35000"/>
              </a:spcBef>
            </a:pPr>
            <a:r>
              <a:rPr lang="en-US" altLang="en-US" dirty="0"/>
              <a:t>Some tissues and organs need a constant supply of oxygen to function normally.</a:t>
            </a:r>
          </a:p>
          <a:p>
            <a:pPr eaLnBrk="1" hangingPunct="1">
              <a:spcBef>
                <a:spcPct val="35000"/>
              </a:spcBef>
            </a:pPr>
            <a:r>
              <a:rPr lang="en-US" altLang="en-US" dirty="0"/>
              <a:t>Never withhold oxygen from any patient who might benefit from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(2 of 9)</a:t>
            </a:r>
          </a:p>
        </p:txBody>
      </p:sp>
      <p:sp>
        <p:nvSpPr>
          <p:cNvPr id="80899" name="Content Placeholder 2"/>
          <p:cNvSpPr>
            <a:spLocks noGrp="1"/>
          </p:cNvSpPr>
          <p:nvPr>
            <p:ph type="body" idx="1"/>
          </p:nvPr>
        </p:nvSpPr>
        <p:spPr/>
        <p:txBody>
          <a:bodyPr rIns="228600"/>
          <a:lstStyle/>
          <a:p>
            <a:pPr eaLnBrk="1" hangingPunct="1">
              <a:spcBef>
                <a:spcPct val="35000"/>
              </a:spcBef>
            </a:pPr>
            <a:r>
              <a:rPr lang="en-US" altLang="en-US" dirty="0"/>
              <a:t>Supplemental oxygen equipment</a:t>
            </a:r>
          </a:p>
          <a:p>
            <a:pPr lvl="1" eaLnBrk="1" hangingPunct="1">
              <a:spcBef>
                <a:spcPct val="35000"/>
              </a:spcBef>
            </a:pPr>
            <a:r>
              <a:rPr lang="en-US" altLang="en-US" dirty="0"/>
              <a:t>Oxygen cylinders contain compressed gas.</a:t>
            </a:r>
          </a:p>
          <a:p>
            <a:pPr lvl="1" eaLnBrk="1" hangingPunct="1">
              <a:spcBef>
                <a:spcPct val="35000"/>
              </a:spcBef>
            </a:pPr>
            <a:r>
              <a:rPr lang="en-US" altLang="en-US" dirty="0"/>
              <a:t>Liquid oxygen is becoming a more commonly used alternative.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(3 of 9)</a:t>
            </a:r>
          </a:p>
        </p:txBody>
      </p:sp>
      <p:sp>
        <p:nvSpPr>
          <p:cNvPr id="81923" name="Content Placeholder 2"/>
          <p:cNvSpPr>
            <a:spLocks noGrp="1"/>
          </p:cNvSpPr>
          <p:nvPr>
            <p:ph type="body" idx="1"/>
          </p:nvPr>
        </p:nvSpPr>
        <p:spPr/>
        <p:txBody>
          <a:bodyPr rIns="228600"/>
          <a:lstStyle/>
          <a:p>
            <a:pPr eaLnBrk="1" hangingPunct="1">
              <a:spcBef>
                <a:spcPct val="35000"/>
              </a:spcBef>
            </a:pPr>
            <a:r>
              <a:rPr lang="en-US" altLang="en-US"/>
              <a:t>Safety considerations</a:t>
            </a:r>
          </a:p>
          <a:p>
            <a:pPr lvl="1" eaLnBrk="1" hangingPunct="1">
              <a:spcBef>
                <a:spcPct val="35000"/>
              </a:spcBef>
            </a:pPr>
            <a:r>
              <a:rPr lang="en-US" altLang="en-US"/>
              <a:t>Handle gas cylinders carefully.</a:t>
            </a:r>
          </a:p>
          <a:p>
            <a:pPr lvl="1" eaLnBrk="1" hangingPunct="1">
              <a:spcBef>
                <a:spcPct val="35000"/>
              </a:spcBef>
            </a:pPr>
            <a:r>
              <a:rPr lang="en-US" altLang="en-US"/>
              <a:t>Make sure the correct pressure regulator is firmly attached before transport.</a:t>
            </a:r>
          </a:p>
          <a:p>
            <a:pPr lvl="1" eaLnBrk="1" hangingPunct="1">
              <a:spcBef>
                <a:spcPct val="35000"/>
              </a:spcBef>
            </a:pPr>
            <a:r>
              <a:rPr lang="en-US" altLang="en-US"/>
              <a:t>A puncture hole in a tank can turn it into a deadly missile.</a:t>
            </a:r>
          </a:p>
          <a:p>
            <a:pPr lvl="1" eaLnBrk="1" hangingPunct="1">
              <a:spcBef>
                <a:spcPct val="35000"/>
              </a:spcBef>
            </a:pPr>
            <a:r>
              <a:rPr lang="en-US" altLang="en-US"/>
              <a:t>Secure cylinders when stored on ambulance and when in use during transport.</a:t>
            </a:r>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(4 of 9)</a:t>
            </a:r>
          </a:p>
        </p:txBody>
      </p:sp>
      <p:sp>
        <p:nvSpPr>
          <p:cNvPr id="82947" name="Content Placeholder 2"/>
          <p:cNvSpPr>
            <a:spLocks noGrp="1"/>
          </p:cNvSpPr>
          <p:nvPr>
            <p:ph type="body" idx="1"/>
          </p:nvPr>
        </p:nvSpPr>
        <p:spPr>
          <a:xfrm>
            <a:off x="925830" y="1490870"/>
            <a:ext cx="9807819" cy="4699047"/>
          </a:xfrm>
        </p:spPr>
        <p:txBody>
          <a:bodyPr rIns="228600"/>
          <a:lstStyle/>
          <a:p>
            <a:pPr eaLnBrk="1" hangingPunct="1">
              <a:spcBef>
                <a:spcPct val="35000"/>
              </a:spcBef>
            </a:pPr>
            <a:r>
              <a:rPr lang="en-US" altLang="en-US" dirty="0"/>
              <a:t>Pin-indexing system</a:t>
            </a:r>
          </a:p>
          <a:p>
            <a:pPr lvl="1" eaLnBrk="1" hangingPunct="1">
              <a:spcBef>
                <a:spcPct val="35000"/>
              </a:spcBef>
            </a:pPr>
            <a:r>
              <a:rPr lang="en-US" altLang="en-US" dirty="0"/>
              <a:t>Prevents such mistakes as an oxygen regulator being accidentally connected to a carbon dioxide cylinder</a:t>
            </a:r>
          </a:p>
          <a:p>
            <a:pPr lvl="1" eaLnBrk="1" hangingPunct="1">
              <a:spcBef>
                <a:spcPct val="35000"/>
              </a:spcBef>
            </a:pPr>
            <a:r>
              <a:rPr lang="en-US" altLang="en-US" dirty="0"/>
              <a:t>Every cylinder of a specific gas type has a given pattern and a given number of pins.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(5 of 9)</a:t>
            </a:r>
          </a:p>
        </p:txBody>
      </p:sp>
      <p:sp>
        <p:nvSpPr>
          <p:cNvPr id="83971" name="Content Placeholder 2"/>
          <p:cNvSpPr>
            <a:spLocks noGrp="1"/>
          </p:cNvSpPr>
          <p:nvPr>
            <p:ph type="body" idx="1"/>
          </p:nvPr>
        </p:nvSpPr>
        <p:spPr/>
        <p:txBody>
          <a:bodyPr rIns="228600"/>
          <a:lstStyle/>
          <a:p>
            <a:pPr eaLnBrk="1" hangingPunct="1">
              <a:spcBef>
                <a:spcPct val="35000"/>
              </a:spcBef>
            </a:pPr>
            <a:r>
              <a:rPr lang="en-US" altLang="en-US" dirty="0"/>
              <a:t>Pressure regulators</a:t>
            </a:r>
          </a:p>
          <a:p>
            <a:pPr lvl="1" eaLnBrk="1" hangingPunct="1">
              <a:spcBef>
                <a:spcPct val="35000"/>
              </a:spcBef>
            </a:pPr>
            <a:r>
              <a:rPr lang="en-US" altLang="en-US" dirty="0"/>
              <a:t>Reduce the cylinder’s pressure to a useful therapeutic range, usually 40 to 70 psi.</a:t>
            </a:r>
          </a:p>
          <a:p>
            <a:pPr lvl="1" eaLnBrk="1" hangingPunct="1">
              <a:spcBef>
                <a:spcPct val="35000"/>
              </a:spcBef>
            </a:pPr>
            <a:r>
              <a:rPr lang="en-US" altLang="en-US" dirty="0"/>
              <a:t>Final attachment for delivering the gas is either a quick-connect female fitting or a flowmeter.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lnSpc>
                <a:spcPct val="85000"/>
              </a:lnSpc>
            </a:pPr>
            <a:r>
              <a:rPr lang="en-US" altLang="en-US" dirty="0"/>
              <a:t>Supplemental Oxygen </a:t>
            </a:r>
            <a:r>
              <a:rPr lang="en-US" altLang="en-US" sz="2000" b="0" dirty="0"/>
              <a:t>(6 of 9)</a:t>
            </a:r>
          </a:p>
        </p:txBody>
      </p:sp>
      <p:sp>
        <p:nvSpPr>
          <p:cNvPr id="84995" name="Content Placeholder 2"/>
          <p:cNvSpPr>
            <a:spLocks noGrp="1"/>
          </p:cNvSpPr>
          <p:nvPr>
            <p:ph type="body" idx="1"/>
          </p:nvPr>
        </p:nvSpPr>
        <p:spPr>
          <a:xfrm>
            <a:off x="925830" y="1490870"/>
            <a:ext cx="9329518" cy="4699047"/>
          </a:xfrm>
        </p:spPr>
        <p:txBody>
          <a:bodyPr rIns="228600"/>
          <a:lstStyle/>
          <a:p>
            <a:pPr eaLnBrk="1" hangingPunct="1">
              <a:spcBef>
                <a:spcPct val="35000"/>
              </a:spcBef>
            </a:pPr>
            <a:r>
              <a:rPr lang="en-US" altLang="en-US" dirty="0" err="1"/>
              <a:t>Flowmeters</a:t>
            </a:r>
            <a:endParaRPr lang="en-US" altLang="en-US" dirty="0"/>
          </a:p>
          <a:p>
            <a:pPr lvl="1" eaLnBrk="1" hangingPunct="1">
              <a:spcBef>
                <a:spcPct val="35000"/>
              </a:spcBef>
            </a:pPr>
            <a:r>
              <a:rPr lang="en-US" altLang="en-US" dirty="0"/>
              <a:t>Usually permanently attached to pressure regulators on emergency medical equipment</a:t>
            </a:r>
          </a:p>
          <a:p>
            <a:pPr lvl="1" eaLnBrk="1" hangingPunct="1">
              <a:spcBef>
                <a:spcPct val="35000"/>
              </a:spcBef>
            </a:pPr>
            <a:r>
              <a:rPr lang="en-US" altLang="en-US" dirty="0"/>
              <a:t>Pressure-compensated </a:t>
            </a:r>
            <a:r>
              <a:rPr lang="en-US" altLang="en-US" dirty="0" err="1"/>
              <a:t>flowmeter</a:t>
            </a:r>
            <a:endParaRPr lang="en-US" altLang="en-US" dirty="0"/>
          </a:p>
          <a:p>
            <a:pPr lvl="1" eaLnBrk="1" hangingPunct="1">
              <a:spcBef>
                <a:spcPct val="35000"/>
              </a:spcBef>
            </a:pPr>
            <a:r>
              <a:rPr lang="en-US" altLang="en-US" dirty="0"/>
              <a:t>Bourdon-gauge </a:t>
            </a:r>
            <a:r>
              <a:rPr lang="en-US" altLang="en-US" dirty="0" err="1"/>
              <a:t>flowmeter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Supplemental Oxygen </a:t>
            </a:r>
            <a:r>
              <a:rPr lang="en-US" altLang="en-US" sz="2000" b="0" dirty="0"/>
              <a:t>(7 of 9)</a:t>
            </a:r>
          </a:p>
        </p:txBody>
      </p:sp>
      <p:sp>
        <p:nvSpPr>
          <p:cNvPr id="86019" name="Rectangle 3"/>
          <p:cNvSpPr>
            <a:spLocks noGrp="1" noChangeArrowheads="1"/>
          </p:cNvSpPr>
          <p:nvPr>
            <p:ph type="body" idx="1"/>
          </p:nvPr>
        </p:nvSpPr>
        <p:spPr/>
        <p:txBody>
          <a:bodyPr rIns="228600"/>
          <a:lstStyle/>
          <a:p>
            <a:pPr>
              <a:spcBef>
                <a:spcPct val="35000"/>
              </a:spcBef>
            </a:pPr>
            <a:r>
              <a:rPr lang="en-US" altLang="en-US"/>
              <a:t>Hazards of supplemental oxygen:</a:t>
            </a:r>
          </a:p>
          <a:p>
            <a:pPr lvl="1">
              <a:spcBef>
                <a:spcPct val="35000"/>
              </a:spcBef>
            </a:pPr>
            <a:r>
              <a:rPr lang="en-US" altLang="en-US"/>
              <a:t>Combustion</a:t>
            </a:r>
          </a:p>
          <a:p>
            <a:pPr lvl="1">
              <a:spcBef>
                <a:spcPct val="35000"/>
              </a:spcBef>
            </a:pPr>
            <a:r>
              <a:rPr lang="en-US" altLang="en-US"/>
              <a:t>Oxygen toxicity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Supplemental Oxygen </a:t>
            </a:r>
            <a:r>
              <a:rPr lang="en-US" altLang="en-US" sz="2000" b="0" dirty="0"/>
              <a:t>(8 of 9)</a:t>
            </a:r>
          </a:p>
        </p:txBody>
      </p:sp>
      <p:sp>
        <p:nvSpPr>
          <p:cNvPr id="87043" name="Rectangle 3"/>
          <p:cNvSpPr>
            <a:spLocks noGrp="1" noChangeArrowheads="1"/>
          </p:cNvSpPr>
          <p:nvPr>
            <p:ph type="body" idx="1"/>
          </p:nvPr>
        </p:nvSpPr>
        <p:spPr/>
        <p:txBody>
          <a:bodyPr rIns="228600"/>
          <a:lstStyle/>
          <a:p>
            <a:pPr>
              <a:spcBef>
                <a:spcPct val="35000"/>
              </a:spcBef>
            </a:pPr>
            <a:r>
              <a:rPr lang="en-US" altLang="en-US" dirty="0"/>
              <a:t>Combustion</a:t>
            </a:r>
          </a:p>
          <a:p>
            <a:pPr lvl="1">
              <a:spcBef>
                <a:spcPct val="35000"/>
              </a:spcBef>
            </a:pPr>
            <a:r>
              <a:rPr lang="en-US" altLang="en-US" dirty="0"/>
              <a:t>Oxygen does not burn or explode, but it does speed up the combustion process.</a:t>
            </a:r>
          </a:p>
          <a:p>
            <a:pPr lvl="1">
              <a:spcBef>
                <a:spcPct val="35000"/>
              </a:spcBef>
            </a:pPr>
            <a:r>
              <a:rPr lang="en-US" altLang="en-US" dirty="0"/>
              <a:t>Keep any sources of fire away.</a:t>
            </a:r>
          </a:p>
          <a:p>
            <a:pPr lvl="1">
              <a:spcBef>
                <a:spcPct val="35000"/>
              </a:spcBef>
            </a:pPr>
            <a:r>
              <a:rPr lang="en-US" altLang="en-US" dirty="0"/>
              <a:t>Make sure the area is adequately ventilated.</a:t>
            </a:r>
          </a:p>
          <a:p>
            <a:pPr lvl="1">
              <a:spcBef>
                <a:spcPct val="35000"/>
              </a:spcBef>
            </a:pPr>
            <a:r>
              <a:rPr lang="en-US" altLang="en-US" dirty="0"/>
              <a:t>Never leave an oxygen cylinder standing unattended.</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Supplemental Oxygen </a:t>
            </a:r>
            <a:r>
              <a:rPr lang="en-US" altLang="en-US" sz="2000" b="0" dirty="0"/>
              <a:t>(9 of 9)</a:t>
            </a:r>
          </a:p>
        </p:txBody>
      </p:sp>
      <p:sp>
        <p:nvSpPr>
          <p:cNvPr id="97283" name="Rectangle 3"/>
          <p:cNvSpPr>
            <a:spLocks noGrp="1" noChangeArrowheads="1"/>
          </p:cNvSpPr>
          <p:nvPr>
            <p:ph type="body" idx="1"/>
          </p:nvPr>
        </p:nvSpPr>
        <p:spPr/>
        <p:txBody>
          <a:bodyPr rIns="228600"/>
          <a:lstStyle/>
          <a:p>
            <a:pPr>
              <a:spcBef>
                <a:spcPct val="35000"/>
              </a:spcBef>
              <a:defRPr/>
            </a:pPr>
            <a:r>
              <a:rPr lang="en-US" altLang="en-US" dirty="0"/>
              <a:t>Oxygen toxicity</a:t>
            </a:r>
          </a:p>
          <a:p>
            <a:pPr lvl="1">
              <a:spcBef>
                <a:spcPct val="35000"/>
              </a:spcBef>
              <a:defRPr/>
            </a:pPr>
            <a:r>
              <a:rPr lang="en-US" altLang="en-US" dirty="0"/>
              <a:t>Not all patients need high concentrations of oxygen.</a:t>
            </a:r>
          </a:p>
          <a:p>
            <a:pPr lvl="1">
              <a:spcBef>
                <a:spcPct val="35000"/>
              </a:spcBef>
              <a:defRPr/>
            </a:pPr>
            <a:r>
              <a:rPr lang="en-US" altLang="en-US" dirty="0"/>
              <a:t>Oxygen can have detrimental effects in patients with certain illnesses (COPD).</a:t>
            </a:r>
          </a:p>
          <a:p>
            <a:pPr lvl="1">
              <a:spcBef>
                <a:spcPct val="35000"/>
              </a:spcBef>
              <a:defRPr/>
            </a:pPr>
            <a:r>
              <a:rPr lang="en-US" altLang="en-US" dirty="0"/>
              <a:t>When pulse oximetry available, tailor oxygen therapy; administer the minimum amount necessary to maintain oxygen saturation at or above 94%.</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dirty="0"/>
              <a:t>Introduction</a:t>
            </a:r>
            <a:endParaRPr lang="en-US" altLang="en-US" sz="2800" b="0" dirty="0"/>
          </a:p>
        </p:txBody>
      </p:sp>
      <p:sp>
        <p:nvSpPr>
          <p:cNvPr id="11267" name="Content Placeholder 2"/>
          <p:cNvSpPr>
            <a:spLocks noGrp="1"/>
          </p:cNvSpPr>
          <p:nvPr>
            <p:ph type="body" idx="1"/>
          </p:nvPr>
        </p:nvSpPr>
        <p:spPr/>
        <p:txBody>
          <a:bodyPr rIns="228600"/>
          <a:lstStyle/>
          <a:p>
            <a:pPr eaLnBrk="1" hangingPunct="1">
              <a:spcBef>
                <a:spcPct val="35000"/>
              </a:spcBef>
            </a:pPr>
            <a:r>
              <a:rPr lang="en-US" altLang="en-US" dirty="0"/>
              <a:t>The primary component of caring for patients is ensuring that they can breathe adequately.</a:t>
            </a:r>
          </a:p>
          <a:p>
            <a:pPr eaLnBrk="1" hangingPunct="1">
              <a:spcBef>
                <a:spcPct val="35000"/>
              </a:spcBef>
            </a:pPr>
            <a:r>
              <a:rPr lang="en-US" altLang="en-US" dirty="0"/>
              <a:t>When the ability to breathe is disrupted, oxygen delivery to tissues and cells is compromised.</a:t>
            </a:r>
          </a:p>
          <a:p>
            <a:pPr eaLnBrk="1" hangingPunct="1">
              <a:spcBef>
                <a:spcPct val="35000"/>
              </a:spcBef>
            </a:pPr>
            <a:r>
              <a:rPr lang="en-US" altLang="en-US" dirty="0"/>
              <a:t>Oxygen reaches body tissues and cells through breathing and circulation</a:t>
            </a:r>
            <a:r>
              <a:rPr lang="en-US" altLang="en-US" dirty="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lnSpc>
                <a:spcPct val="85000"/>
              </a:lnSpc>
            </a:pPr>
            <a:r>
              <a:rPr lang="en-US" altLang="en-US"/>
              <a:t>Oxygen-Delivery Equipment</a:t>
            </a:r>
          </a:p>
        </p:txBody>
      </p:sp>
      <p:sp>
        <p:nvSpPr>
          <p:cNvPr id="89091" name="Content Placeholder 2"/>
          <p:cNvSpPr>
            <a:spLocks noGrp="1"/>
          </p:cNvSpPr>
          <p:nvPr>
            <p:ph type="body" idx="1"/>
          </p:nvPr>
        </p:nvSpPr>
        <p:spPr/>
        <p:txBody>
          <a:bodyPr rIns="228600"/>
          <a:lstStyle/>
          <a:p>
            <a:pPr eaLnBrk="1" hangingPunct="1">
              <a:spcBef>
                <a:spcPct val="35000"/>
              </a:spcBef>
            </a:pPr>
            <a:r>
              <a:rPr lang="en-US" altLang="en-US" dirty="0"/>
              <a:t>Nonrebreathing masks</a:t>
            </a:r>
          </a:p>
          <a:p>
            <a:pPr eaLnBrk="1" hangingPunct="1">
              <a:spcBef>
                <a:spcPct val="35000"/>
              </a:spcBef>
            </a:pPr>
            <a:r>
              <a:rPr lang="en-US" altLang="en-US" dirty="0"/>
              <a:t>Bag-mask devices</a:t>
            </a:r>
          </a:p>
          <a:p>
            <a:pPr eaLnBrk="1" hangingPunct="1">
              <a:spcBef>
                <a:spcPct val="35000"/>
              </a:spcBef>
            </a:pPr>
            <a:r>
              <a:rPr lang="en-US" altLang="en-US" dirty="0"/>
              <a:t>Nasal cannulas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lnSpc>
                <a:spcPct val="85000"/>
              </a:lnSpc>
            </a:pPr>
            <a:r>
              <a:rPr lang="en-US" altLang="en-US" dirty="0"/>
              <a:t>Nonrebreathing Masks </a:t>
            </a:r>
            <a:r>
              <a:rPr lang="en-US" altLang="en-US" sz="2000" b="0" dirty="0"/>
              <a:t>(1 of 2)</a:t>
            </a:r>
          </a:p>
        </p:txBody>
      </p:sp>
      <p:sp>
        <p:nvSpPr>
          <p:cNvPr id="90115" name="Content Placeholder 2"/>
          <p:cNvSpPr>
            <a:spLocks noGrp="1"/>
          </p:cNvSpPr>
          <p:nvPr>
            <p:ph type="body" idx="1"/>
          </p:nvPr>
        </p:nvSpPr>
        <p:spPr>
          <a:xfrm>
            <a:off x="5892800" y="1447800"/>
            <a:ext cx="5384800" cy="4800600"/>
          </a:xfrm>
        </p:spPr>
        <p:txBody>
          <a:bodyPr rIns="228600"/>
          <a:lstStyle/>
          <a:p>
            <a:pPr eaLnBrk="1" hangingPunct="1">
              <a:lnSpc>
                <a:spcPct val="97000"/>
              </a:lnSpc>
              <a:spcBef>
                <a:spcPct val="25000"/>
              </a:spcBef>
            </a:pPr>
            <a:r>
              <a:rPr lang="en-US" altLang="en-US" dirty="0"/>
              <a:t>Preferred way to give oxygen in the prehospital setting</a:t>
            </a:r>
          </a:p>
          <a:p>
            <a:pPr lvl="1" eaLnBrk="1" hangingPunct="1">
              <a:lnSpc>
                <a:spcPct val="97000"/>
              </a:lnSpc>
            </a:pPr>
            <a:r>
              <a:rPr lang="en-US" altLang="en-US" dirty="0"/>
              <a:t>Patients who are breathing adequately but are suspected of having hypoxia</a:t>
            </a:r>
          </a:p>
          <a:p>
            <a:pPr eaLnBrk="1" hangingPunct="1">
              <a:lnSpc>
                <a:spcPct val="97000"/>
              </a:lnSpc>
              <a:spcBef>
                <a:spcPct val="25000"/>
              </a:spcBef>
            </a:pPr>
            <a:r>
              <a:rPr lang="en-US" altLang="en-US" dirty="0"/>
              <a:t>Combination mask and reservoir bag system</a:t>
            </a:r>
          </a:p>
        </p:txBody>
      </p:sp>
      <p:sp>
        <p:nvSpPr>
          <p:cNvPr id="2" name="Rectangle 1"/>
          <p:cNvSpPr/>
          <p:nvPr/>
        </p:nvSpPr>
        <p:spPr>
          <a:xfrm>
            <a:off x="560200" y="4557340"/>
            <a:ext cx="5179120" cy="923330"/>
          </a:xfrm>
          <a:prstGeom prst="rect">
            <a:avLst/>
          </a:prstGeom>
        </p:spPr>
        <p:txBody>
          <a:bodyPr wrap="square">
            <a:spAutoFit/>
          </a:bodyPr>
          <a:lstStyle/>
          <a:p>
            <a:r>
              <a:rPr lang="en-US" b="1" dirty="0"/>
              <a:t>FIGURE 11-39 </a:t>
            </a:r>
            <a:r>
              <a:rPr lang="en-US" dirty="0"/>
              <a:t>The </a:t>
            </a:r>
            <a:r>
              <a:rPr lang="en-US" dirty="0" err="1"/>
              <a:t>nonrebreathing</a:t>
            </a:r>
            <a:r>
              <a:rPr lang="en-US" dirty="0"/>
              <a:t> mask contains flapper valve ports at the cheek areas of the mask to prevent the patient from rebreathing exhaled gases.</a:t>
            </a:r>
          </a:p>
        </p:txBody>
      </p:sp>
      <p:sp>
        <p:nvSpPr>
          <p:cNvPr id="3" name="Rectangle 2"/>
          <p:cNvSpPr/>
          <p:nvPr/>
        </p:nvSpPr>
        <p:spPr>
          <a:xfrm>
            <a:off x="569161" y="5485694"/>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7410" name="Picture 2" descr="A photo shows a nonrebreathing ma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81" y="1555255"/>
            <a:ext cx="4473542" cy="3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lnSpc>
                <a:spcPct val="85000"/>
              </a:lnSpc>
            </a:pPr>
            <a:r>
              <a:rPr lang="en-US" altLang="en-US" dirty="0"/>
              <a:t>Nonrebreathing Masks </a:t>
            </a:r>
            <a:r>
              <a:rPr lang="en-US" altLang="en-US" sz="2000" b="0" dirty="0"/>
              <a:t>(2 of 2)</a:t>
            </a:r>
          </a:p>
        </p:txBody>
      </p:sp>
      <p:sp>
        <p:nvSpPr>
          <p:cNvPr id="91139" name="Content Placeholder 2"/>
          <p:cNvSpPr>
            <a:spLocks noGrp="1"/>
          </p:cNvSpPr>
          <p:nvPr>
            <p:ph type="body" idx="1"/>
          </p:nvPr>
        </p:nvSpPr>
        <p:spPr/>
        <p:txBody>
          <a:bodyPr rIns="228600"/>
          <a:lstStyle/>
          <a:p>
            <a:pPr eaLnBrk="1" hangingPunct="1">
              <a:spcBef>
                <a:spcPct val="35000"/>
              </a:spcBef>
            </a:pPr>
            <a:r>
              <a:rPr lang="en-US" altLang="en-US" dirty="0"/>
              <a:t>Make sure the reservoir bag is full before placing the mask on the patient.</a:t>
            </a:r>
          </a:p>
          <a:p>
            <a:pPr eaLnBrk="1" hangingPunct="1">
              <a:spcBef>
                <a:spcPct val="35000"/>
              </a:spcBef>
            </a:pPr>
            <a:r>
              <a:rPr lang="en-US" altLang="en-US" dirty="0"/>
              <a:t>Adjust the flow rate so the bag does not collapse when the patient inhales.</a:t>
            </a:r>
          </a:p>
          <a:p>
            <a:pPr eaLnBrk="1" hangingPunct="1">
              <a:spcBef>
                <a:spcPct val="35000"/>
              </a:spcBef>
            </a:pPr>
            <a:r>
              <a:rPr lang="en-US" altLang="en-US" dirty="0"/>
              <a:t>When oxygen therapy is discontinued, remove the mask.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lnSpc>
                <a:spcPct val="85000"/>
              </a:lnSpc>
            </a:pPr>
            <a:r>
              <a:rPr lang="en-US" altLang="en-US" dirty="0"/>
              <a:t>Nasal Cannulas </a:t>
            </a:r>
            <a:r>
              <a:rPr lang="en-US" altLang="en-US" sz="2000" b="0" dirty="0"/>
              <a:t>(1 of 2)</a:t>
            </a:r>
          </a:p>
        </p:txBody>
      </p:sp>
      <p:sp>
        <p:nvSpPr>
          <p:cNvPr id="92163" name="Content Placeholder 2"/>
          <p:cNvSpPr>
            <a:spLocks noGrp="1"/>
          </p:cNvSpPr>
          <p:nvPr>
            <p:ph type="body" idx="1"/>
          </p:nvPr>
        </p:nvSpPr>
        <p:spPr>
          <a:xfrm>
            <a:off x="5878733" y="1701019"/>
            <a:ext cx="5384800" cy="4800600"/>
          </a:xfrm>
        </p:spPr>
        <p:txBody>
          <a:bodyPr rIns="228600"/>
          <a:lstStyle/>
          <a:p>
            <a:pPr eaLnBrk="1" hangingPunct="1">
              <a:spcBef>
                <a:spcPct val="35000"/>
              </a:spcBef>
            </a:pPr>
            <a:r>
              <a:rPr lang="en-US" altLang="en-US" dirty="0"/>
              <a:t>Deliver oxygen through two small, tubelike prongs that fit into the nostrils</a:t>
            </a:r>
          </a:p>
          <a:p>
            <a:pPr eaLnBrk="1" hangingPunct="1">
              <a:spcBef>
                <a:spcPct val="35000"/>
              </a:spcBef>
            </a:pPr>
            <a:r>
              <a:rPr lang="en-US" altLang="en-US" dirty="0"/>
              <a:t>Can provide 24% to 44% inspired oxygen when the flowmeter is set at </a:t>
            </a:r>
            <a:br>
              <a:rPr lang="en-US" altLang="en-US" dirty="0"/>
            </a:br>
            <a:r>
              <a:rPr lang="en-US" altLang="en-US" dirty="0"/>
              <a:t>1–6 L/min</a:t>
            </a:r>
          </a:p>
        </p:txBody>
      </p:sp>
      <p:sp>
        <p:nvSpPr>
          <p:cNvPr id="2" name="Rectangle 1"/>
          <p:cNvSpPr/>
          <p:nvPr/>
        </p:nvSpPr>
        <p:spPr>
          <a:xfrm>
            <a:off x="662881" y="4659294"/>
            <a:ext cx="4667876" cy="646331"/>
          </a:xfrm>
          <a:prstGeom prst="rect">
            <a:avLst/>
          </a:prstGeom>
        </p:spPr>
        <p:txBody>
          <a:bodyPr wrap="square">
            <a:spAutoFit/>
          </a:bodyPr>
          <a:lstStyle/>
          <a:p>
            <a:r>
              <a:rPr lang="en-US" b="1" dirty="0"/>
              <a:t>FIGURE 11-40 </a:t>
            </a:r>
            <a:r>
              <a:rPr lang="en-US" dirty="0"/>
              <a:t>The nasal cannula delivers oxygen directly through the nostrils.</a:t>
            </a:r>
          </a:p>
        </p:txBody>
      </p:sp>
      <p:sp>
        <p:nvSpPr>
          <p:cNvPr id="3" name="Rectangle 2"/>
          <p:cNvSpPr/>
          <p:nvPr/>
        </p:nvSpPr>
        <p:spPr>
          <a:xfrm>
            <a:off x="670848" y="5303895"/>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8434" name="Picture 2" descr="A photo shows a nasal cannula devi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22" y="1664395"/>
            <a:ext cx="4414874" cy="2975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Nasal Cannulas </a:t>
            </a:r>
            <a:r>
              <a:rPr lang="en-US" altLang="en-US" sz="2000" b="0" dirty="0"/>
              <a:t>(2 of 2)</a:t>
            </a:r>
          </a:p>
        </p:txBody>
      </p:sp>
      <p:sp>
        <p:nvSpPr>
          <p:cNvPr id="93187" name="Rectangle 3"/>
          <p:cNvSpPr>
            <a:spLocks noGrp="1" noChangeArrowheads="1"/>
          </p:cNvSpPr>
          <p:nvPr>
            <p:ph type="body" idx="1"/>
          </p:nvPr>
        </p:nvSpPr>
        <p:spPr>
          <a:xfrm>
            <a:off x="925830" y="1490870"/>
            <a:ext cx="9976632" cy="4699047"/>
          </a:xfrm>
        </p:spPr>
        <p:txBody>
          <a:bodyPr rIns="228600"/>
          <a:lstStyle/>
          <a:p>
            <a:pPr>
              <a:spcBef>
                <a:spcPct val="35000"/>
              </a:spcBef>
            </a:pPr>
            <a:r>
              <a:rPr lang="en-US" altLang="en-US" dirty="0"/>
              <a:t>Used in patients with mild hypoxemia</a:t>
            </a:r>
          </a:p>
          <a:p>
            <a:pPr>
              <a:spcBef>
                <a:spcPct val="35000"/>
              </a:spcBef>
            </a:pPr>
            <a:r>
              <a:rPr lang="en-US" altLang="en-US" dirty="0"/>
              <a:t>A patient who breathes through the mouth, or has a nasal obstruction, will not benefit.</a:t>
            </a:r>
          </a:p>
          <a:p>
            <a:pPr>
              <a:spcBef>
                <a:spcPct val="35000"/>
              </a:spcBef>
            </a:pPr>
            <a:r>
              <a:rPr lang="en-US" altLang="en-US" dirty="0"/>
              <a:t>When you anticipate a long transport time, consider using humidification.</a:t>
            </a:r>
          </a:p>
          <a:p>
            <a:pPr marL="457200" lvl="1"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lnSpc>
                <a:spcPct val="85000"/>
              </a:lnSpc>
            </a:pPr>
            <a:r>
              <a:rPr lang="en-US" altLang="en-US"/>
              <a:t>Partial Rebreathing Masks</a:t>
            </a:r>
          </a:p>
        </p:txBody>
      </p:sp>
      <p:sp>
        <p:nvSpPr>
          <p:cNvPr id="94211" name="Content Placeholder 2"/>
          <p:cNvSpPr>
            <a:spLocks noGrp="1"/>
          </p:cNvSpPr>
          <p:nvPr>
            <p:ph type="body" idx="1"/>
          </p:nvPr>
        </p:nvSpPr>
        <p:spPr/>
        <p:txBody>
          <a:bodyPr rIns="228600"/>
          <a:lstStyle/>
          <a:p>
            <a:pPr eaLnBrk="1" hangingPunct="1">
              <a:spcBef>
                <a:spcPct val="35000"/>
              </a:spcBef>
            </a:pPr>
            <a:r>
              <a:rPr lang="en-US" altLang="en-US" dirty="0"/>
              <a:t>Similar to nonrebreathing masks</a:t>
            </a:r>
          </a:p>
          <a:p>
            <a:pPr lvl="1" eaLnBrk="1" hangingPunct="1">
              <a:spcBef>
                <a:spcPct val="35000"/>
              </a:spcBef>
            </a:pPr>
            <a:r>
              <a:rPr lang="en-US" altLang="en-US" dirty="0"/>
              <a:t>There is no one-way valve between the mask and the reservoir.</a:t>
            </a:r>
          </a:p>
          <a:p>
            <a:pPr lvl="1" eaLnBrk="1" hangingPunct="1">
              <a:spcBef>
                <a:spcPct val="35000"/>
              </a:spcBef>
            </a:pPr>
            <a:r>
              <a:rPr lang="en-US" altLang="en-US" dirty="0"/>
              <a:t>Patients rebreathe a small amount of exhaled 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lnSpc>
                <a:spcPct val="85000"/>
              </a:lnSpc>
            </a:pPr>
            <a:r>
              <a:rPr lang="en-US" altLang="en-US" dirty="0"/>
              <a:t>Venturi Masks</a:t>
            </a:r>
            <a:endParaRPr lang="en-US" altLang="en-US" sz="2800" b="0" dirty="0"/>
          </a:p>
        </p:txBody>
      </p:sp>
      <p:sp>
        <p:nvSpPr>
          <p:cNvPr id="95235" name="Content Placeholder 2"/>
          <p:cNvSpPr>
            <a:spLocks noGrp="1"/>
          </p:cNvSpPr>
          <p:nvPr>
            <p:ph type="body" idx="1"/>
          </p:nvPr>
        </p:nvSpPr>
        <p:spPr>
          <a:xfrm>
            <a:off x="5892800" y="1447800"/>
            <a:ext cx="5384800" cy="4800600"/>
          </a:xfrm>
        </p:spPr>
        <p:txBody>
          <a:bodyPr rIns="228600"/>
          <a:lstStyle/>
          <a:p>
            <a:pPr eaLnBrk="1" hangingPunct="1">
              <a:spcBef>
                <a:spcPct val="35000"/>
              </a:spcBef>
            </a:pPr>
            <a:r>
              <a:rPr lang="en-US" altLang="en-US" dirty="0"/>
              <a:t>A number of settings can vary the percentage of oxygen while a constant flow is maintained.</a:t>
            </a:r>
          </a:p>
          <a:p>
            <a:pPr eaLnBrk="1" hangingPunct="1">
              <a:spcBef>
                <a:spcPct val="35000"/>
              </a:spcBef>
            </a:pPr>
            <a:r>
              <a:rPr lang="en-US" altLang="en-US" dirty="0"/>
              <a:t>Delivers 24%–40%</a:t>
            </a:r>
          </a:p>
        </p:txBody>
      </p:sp>
      <p:sp>
        <p:nvSpPr>
          <p:cNvPr id="2" name="Rectangle 1"/>
          <p:cNvSpPr/>
          <p:nvPr/>
        </p:nvSpPr>
        <p:spPr>
          <a:xfrm>
            <a:off x="642657" y="4655571"/>
            <a:ext cx="3224794" cy="369332"/>
          </a:xfrm>
          <a:prstGeom prst="rect">
            <a:avLst/>
          </a:prstGeom>
        </p:spPr>
        <p:txBody>
          <a:bodyPr wrap="none">
            <a:spAutoFit/>
          </a:bodyPr>
          <a:lstStyle/>
          <a:p>
            <a:r>
              <a:rPr lang="en-US" b="1" dirty="0"/>
              <a:t>FIGURE 11-41 </a:t>
            </a:r>
            <a:r>
              <a:rPr lang="en-US" dirty="0"/>
              <a:t>The </a:t>
            </a:r>
            <a:r>
              <a:rPr lang="en-US" dirty="0" err="1"/>
              <a:t>Venturi</a:t>
            </a:r>
            <a:r>
              <a:rPr lang="en-US" dirty="0"/>
              <a:t> mask.</a:t>
            </a:r>
          </a:p>
        </p:txBody>
      </p:sp>
      <p:sp>
        <p:nvSpPr>
          <p:cNvPr id="3" name="Rectangle 2"/>
          <p:cNvSpPr/>
          <p:nvPr/>
        </p:nvSpPr>
        <p:spPr>
          <a:xfrm>
            <a:off x="643058" y="5024903"/>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9458" name="Picture 2" descr="A photo shows a venturi ma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74" y="1605453"/>
            <a:ext cx="4511776" cy="305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lnSpc>
                <a:spcPct val="85000"/>
              </a:lnSpc>
            </a:pPr>
            <a:r>
              <a:rPr lang="en-US" altLang="en-US" dirty="0"/>
              <a:t>Tracheostomy Masks </a:t>
            </a:r>
            <a:r>
              <a:rPr lang="en-US" altLang="en-US" sz="2000" b="0" dirty="0"/>
              <a:t>(1 of 2)</a:t>
            </a:r>
          </a:p>
        </p:txBody>
      </p:sp>
      <p:sp>
        <p:nvSpPr>
          <p:cNvPr id="97283" name="Content Placeholder 2"/>
          <p:cNvSpPr>
            <a:spLocks noGrp="1"/>
          </p:cNvSpPr>
          <p:nvPr>
            <p:ph type="body" idx="1"/>
          </p:nvPr>
        </p:nvSpPr>
        <p:spPr>
          <a:xfrm>
            <a:off x="5892800" y="1447800"/>
            <a:ext cx="5384800" cy="4800600"/>
          </a:xfrm>
        </p:spPr>
        <p:txBody>
          <a:bodyPr rIns="228600"/>
          <a:lstStyle/>
          <a:p>
            <a:pPr eaLnBrk="1" hangingPunct="1">
              <a:spcBef>
                <a:spcPct val="35000"/>
              </a:spcBef>
            </a:pPr>
            <a:r>
              <a:rPr lang="en-US" altLang="en-US" dirty="0"/>
              <a:t>Patients with tracheostomies do not breathe through their mouth and nose.</a:t>
            </a:r>
          </a:p>
        </p:txBody>
      </p:sp>
      <p:sp>
        <p:nvSpPr>
          <p:cNvPr id="2" name="Rectangle 1"/>
          <p:cNvSpPr/>
          <p:nvPr/>
        </p:nvSpPr>
        <p:spPr>
          <a:xfrm>
            <a:off x="547557" y="4833873"/>
            <a:ext cx="5600326" cy="646331"/>
          </a:xfrm>
          <a:prstGeom prst="rect">
            <a:avLst/>
          </a:prstGeom>
        </p:spPr>
        <p:txBody>
          <a:bodyPr wrap="square">
            <a:spAutoFit/>
          </a:bodyPr>
          <a:lstStyle/>
          <a:p>
            <a:r>
              <a:rPr lang="en-US" b="1" dirty="0"/>
              <a:t>FIGURE 11-42 </a:t>
            </a:r>
            <a:r>
              <a:rPr lang="en-US" dirty="0"/>
              <a:t>For a patient with a tracheostomy, if you do</a:t>
            </a:r>
          </a:p>
          <a:p>
            <a:r>
              <a:rPr lang="en-US" dirty="0"/>
              <a:t>not have a tracheostomy mask, use a face mask instead.</a:t>
            </a:r>
          </a:p>
        </p:txBody>
      </p:sp>
      <p:sp>
        <p:nvSpPr>
          <p:cNvPr id="3" name="Rectangle 2"/>
          <p:cNvSpPr/>
          <p:nvPr/>
        </p:nvSpPr>
        <p:spPr>
          <a:xfrm>
            <a:off x="567012" y="548020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482" name="Picture 2" descr="A photo shows an unconscious patient with a mask being placed at her ne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67" y="1586274"/>
            <a:ext cx="4783204" cy="321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lnSpc>
                <a:spcPct val="85000"/>
              </a:lnSpc>
            </a:pPr>
            <a:r>
              <a:rPr lang="en-US" altLang="en-US" dirty="0"/>
              <a:t>Tracheostomy Masks </a:t>
            </a:r>
            <a:r>
              <a:rPr lang="en-US" altLang="en-US" sz="2000" b="0" dirty="0"/>
              <a:t>(2 of 2)</a:t>
            </a:r>
          </a:p>
        </p:txBody>
      </p:sp>
      <p:sp>
        <p:nvSpPr>
          <p:cNvPr id="98307" name="Content Placeholder 2"/>
          <p:cNvSpPr>
            <a:spLocks noGrp="1"/>
          </p:cNvSpPr>
          <p:nvPr>
            <p:ph type="body" idx="1"/>
          </p:nvPr>
        </p:nvSpPr>
        <p:spPr/>
        <p:txBody>
          <a:bodyPr rIns="228600"/>
          <a:lstStyle/>
          <a:p>
            <a:pPr eaLnBrk="1" hangingPunct="1">
              <a:spcBef>
                <a:spcPct val="35000"/>
              </a:spcBef>
            </a:pPr>
            <a:r>
              <a:rPr lang="en-US" altLang="en-US" dirty="0"/>
              <a:t>Tracheostomy masks cover the tracheostomy hole and have a strap that goes around the neck.</a:t>
            </a:r>
          </a:p>
          <a:p>
            <a:pPr lvl="1" eaLnBrk="1" hangingPunct="1">
              <a:spcBef>
                <a:spcPct val="35000"/>
              </a:spcBef>
            </a:pPr>
            <a:r>
              <a:rPr lang="en-US" altLang="en-US" dirty="0"/>
              <a:t>May not be available in an emergency setting</a:t>
            </a:r>
          </a:p>
          <a:p>
            <a:pPr lvl="1" eaLnBrk="1" hangingPunct="1">
              <a:spcBef>
                <a:spcPct val="35000"/>
              </a:spcBef>
            </a:pPr>
            <a:r>
              <a:rPr lang="en-US" altLang="en-US" dirty="0"/>
              <a:t>Improvise by using a face mask placed at the tracheostomy opening.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(1 of 12)</a:t>
            </a:r>
          </a:p>
        </p:txBody>
      </p:sp>
      <p:sp>
        <p:nvSpPr>
          <p:cNvPr id="100355" name="Content Placeholder 2"/>
          <p:cNvSpPr>
            <a:spLocks noGrp="1"/>
          </p:cNvSpPr>
          <p:nvPr>
            <p:ph type="body" idx="1"/>
          </p:nvPr>
        </p:nvSpPr>
        <p:spPr/>
        <p:txBody>
          <a:bodyPr rIns="228600"/>
          <a:lstStyle/>
          <a:p>
            <a:pPr eaLnBrk="1" hangingPunct="1">
              <a:spcBef>
                <a:spcPct val="35000"/>
              </a:spcBef>
            </a:pPr>
            <a:r>
              <a:rPr lang="en-US" altLang="en-US" dirty="0"/>
              <a:t>Basic airway and ventilation techniques are extremely effective.</a:t>
            </a:r>
          </a:p>
          <a:p>
            <a:pPr lvl="1" eaLnBrk="1" hangingPunct="1">
              <a:spcBef>
                <a:spcPct val="35000"/>
              </a:spcBef>
            </a:pPr>
            <a:r>
              <a:rPr lang="en-US" altLang="en-US" dirty="0"/>
              <a:t>Follow standard precautions as needed when managing a patient’s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dirty="0"/>
              <a:t>Anatomy of the Respiratory System </a:t>
            </a:r>
            <a:r>
              <a:rPr lang="en-US" altLang="en-US" sz="2000" b="0" dirty="0"/>
              <a:t>(1 of 2)</a:t>
            </a:r>
          </a:p>
        </p:txBody>
      </p:sp>
      <p:sp>
        <p:nvSpPr>
          <p:cNvPr id="13315" name="Rectangle 3"/>
          <p:cNvSpPr txBox="1">
            <a:spLocks noChangeArrowheads="1"/>
          </p:cNvSpPr>
          <p:nvPr/>
        </p:nvSpPr>
        <p:spPr bwMode="auto">
          <a:xfrm>
            <a:off x="914400" y="1447800"/>
            <a:ext cx="1036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marL="342900" indent="-342900">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spcBef>
                <a:spcPct val="35000"/>
              </a:spcBef>
              <a:buClr>
                <a:srgbClr val="F37021"/>
              </a:buClr>
            </a:pPr>
            <a:endParaRPr lang="en-US" altLang="en-US" sz="2800" dirty="0">
              <a:latin typeface="Arial" charset="0"/>
            </a:endParaRPr>
          </a:p>
        </p:txBody>
      </p:sp>
      <p:pic>
        <p:nvPicPr>
          <p:cNvPr id="1026" name="Picture 2" descr="Upper airway: The nasal air passage leads to the nasopharynx at the back of the nose; the pharynx continues as the oropharynx at the back of the mouth; the epiglottis is at the entrance of the larynx in the throat. Lower airway: The tube of the trachea continues down the throat to the chest from the larynx. It branches into two main bronchi at the carina; the bronchus further branch into bronchioles in the lung. The apex of both the lungs, the base of the lungs, and the diaphragm below the base of the lungs are labeled. An inset image shows a magnified view of the tip of a bronchiole. There are spherical clusters of alveoli with pulmonary capillaries covering them.&#10;" title="An illustration shows anatomy of the respiratory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899" y="1447800"/>
            <a:ext cx="6261101" cy="4217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5721442"/>
            <a:ext cx="6096000" cy="646331"/>
          </a:xfrm>
          <a:prstGeom prst="rect">
            <a:avLst/>
          </a:prstGeom>
        </p:spPr>
        <p:txBody>
          <a:bodyPr>
            <a:spAutoFit/>
          </a:bodyPr>
          <a:lstStyle/>
          <a:p>
            <a:r>
              <a:rPr lang="en-US" b="1" dirty="0"/>
              <a:t>FIGURE 11-1 </a:t>
            </a:r>
            <a:r>
              <a:rPr lang="en-US" dirty="0"/>
              <a:t>The upper and lower airways contain the structures in the body that help us breathe.</a:t>
            </a:r>
          </a:p>
        </p:txBody>
      </p:sp>
      <p:sp>
        <p:nvSpPr>
          <p:cNvPr id="4" name="Rectangle 3"/>
          <p:cNvSpPr/>
          <p:nvPr/>
        </p:nvSpPr>
        <p:spPr>
          <a:xfrm>
            <a:off x="3048000" y="632622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(2 of 12)</a:t>
            </a:r>
          </a:p>
        </p:txBody>
      </p:sp>
      <p:sp>
        <p:nvSpPr>
          <p:cNvPr id="102403" name="Content Placeholder 2"/>
          <p:cNvSpPr>
            <a:spLocks noGrp="1"/>
          </p:cNvSpPr>
          <p:nvPr>
            <p:ph type="body" idx="1"/>
          </p:nvPr>
        </p:nvSpPr>
        <p:spPr/>
        <p:txBody>
          <a:bodyPr rIns="228600"/>
          <a:lstStyle/>
          <a:p>
            <a:pPr eaLnBrk="1" hangingPunct="1">
              <a:spcBef>
                <a:spcPct val="35000"/>
              </a:spcBef>
            </a:pPr>
            <a:r>
              <a:rPr lang="en-US" altLang="en-US"/>
              <a:t>Signs and symptoms of inadequate ventilation:</a:t>
            </a:r>
          </a:p>
          <a:p>
            <a:pPr lvl="1" eaLnBrk="1" hangingPunct="1">
              <a:spcBef>
                <a:spcPct val="35000"/>
              </a:spcBef>
            </a:pPr>
            <a:r>
              <a:rPr lang="en-US" altLang="en-US"/>
              <a:t>Altered mental status</a:t>
            </a:r>
          </a:p>
          <a:p>
            <a:pPr lvl="1" eaLnBrk="1" hangingPunct="1">
              <a:spcBef>
                <a:spcPct val="35000"/>
              </a:spcBef>
            </a:pPr>
            <a:r>
              <a:rPr lang="en-US" altLang="en-US"/>
              <a:t>Inadequate minute volume</a:t>
            </a:r>
          </a:p>
          <a:p>
            <a:pPr lvl="1" eaLnBrk="1" hangingPunct="1">
              <a:spcBef>
                <a:spcPct val="35000"/>
              </a:spcBef>
            </a:pPr>
            <a:r>
              <a:rPr lang="en-US" altLang="en-US"/>
              <a:t>Excessive accessory muscle use and fatigue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Assisted and Artificial Ventilation </a:t>
            </a:r>
            <a:r>
              <a:rPr lang="en-US" altLang="en-US" sz="2000" b="0" dirty="0"/>
              <a:t>(3 of 12)</a:t>
            </a:r>
          </a:p>
        </p:txBody>
      </p:sp>
      <p:sp>
        <p:nvSpPr>
          <p:cNvPr id="103427" name="Rectangle 3"/>
          <p:cNvSpPr>
            <a:spLocks noGrp="1" noChangeArrowheads="1"/>
          </p:cNvSpPr>
          <p:nvPr>
            <p:ph type="body" idx="1"/>
          </p:nvPr>
        </p:nvSpPr>
        <p:spPr/>
        <p:txBody>
          <a:bodyPr rIns="228600"/>
          <a:lstStyle/>
          <a:p>
            <a:pPr>
              <a:spcBef>
                <a:spcPct val="35000"/>
              </a:spcBef>
            </a:pPr>
            <a:r>
              <a:rPr lang="en-US" altLang="en-US" dirty="0"/>
              <a:t>When assisting with a bag-mask device:</a:t>
            </a:r>
          </a:p>
          <a:p>
            <a:pPr lvl="1">
              <a:spcBef>
                <a:spcPct val="35000"/>
              </a:spcBef>
            </a:pPr>
            <a:r>
              <a:rPr lang="en-US" altLang="en-US" dirty="0"/>
              <a:t>Explain the procedure to the patient.</a:t>
            </a:r>
          </a:p>
          <a:p>
            <a:pPr lvl="1">
              <a:spcBef>
                <a:spcPct val="35000"/>
              </a:spcBef>
            </a:pPr>
            <a:r>
              <a:rPr lang="en-US" altLang="en-US" dirty="0"/>
              <a:t>Place the mask over the nose and mouth.</a:t>
            </a:r>
          </a:p>
          <a:p>
            <a:pPr lvl="1">
              <a:spcBef>
                <a:spcPct val="35000"/>
              </a:spcBef>
            </a:pPr>
            <a:r>
              <a:rPr lang="en-US" altLang="en-US" dirty="0"/>
              <a:t>Squeeze the bag each time the patient breathes.</a:t>
            </a:r>
          </a:p>
          <a:p>
            <a:pPr lvl="1">
              <a:spcBef>
                <a:spcPct val="35000"/>
              </a:spcBef>
            </a:pPr>
            <a:r>
              <a:rPr lang="en-US" altLang="en-US" dirty="0"/>
              <a:t>After the initial 5 to 10 breaths, deliver an appropriate tidal volume.</a:t>
            </a:r>
          </a:p>
          <a:p>
            <a:pPr lvl="1">
              <a:spcBef>
                <a:spcPct val="35000"/>
              </a:spcBef>
            </a:pPr>
            <a:r>
              <a:rPr lang="en-US" altLang="en-US" dirty="0"/>
              <a:t>Maintain an adequate minute volume.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Assisted and Artificial Ventilation </a:t>
            </a:r>
            <a:r>
              <a:rPr lang="en-US" altLang="en-US" sz="2000" b="0" dirty="0"/>
              <a:t>(4 of 12)</a:t>
            </a:r>
          </a:p>
        </p:txBody>
      </p:sp>
      <p:sp>
        <p:nvSpPr>
          <p:cNvPr id="104451" name="Rectangle 3"/>
          <p:cNvSpPr>
            <a:spLocks noGrp="1" noChangeArrowheads="1"/>
          </p:cNvSpPr>
          <p:nvPr>
            <p:ph type="body" idx="1"/>
          </p:nvPr>
        </p:nvSpPr>
        <p:spPr/>
        <p:txBody>
          <a:bodyPr rIns="228600"/>
          <a:lstStyle/>
          <a:p>
            <a:pPr>
              <a:spcBef>
                <a:spcPct val="35000"/>
              </a:spcBef>
            </a:pPr>
            <a:r>
              <a:rPr lang="en-US" altLang="en-US" dirty="0"/>
              <a:t>Artificial ventilation</a:t>
            </a:r>
          </a:p>
          <a:p>
            <a:pPr lvl="1">
              <a:spcBef>
                <a:spcPct val="35000"/>
              </a:spcBef>
            </a:pPr>
            <a:r>
              <a:rPr lang="en-US" altLang="en-US" dirty="0"/>
              <a:t>Once a patient is not breathing, begin artificial ventilation immediately via:</a:t>
            </a:r>
          </a:p>
          <a:p>
            <a:pPr lvl="2"/>
            <a:r>
              <a:rPr lang="en-US" altLang="en-US" sz="2000" dirty="0"/>
              <a:t>Mouth-to-mask technique</a:t>
            </a:r>
          </a:p>
          <a:p>
            <a:pPr lvl="2"/>
            <a:r>
              <a:rPr lang="en-US" altLang="en-US" sz="2000" dirty="0"/>
              <a:t>One- or two-person bag-mask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(5 of 12)</a:t>
            </a:r>
          </a:p>
        </p:txBody>
      </p:sp>
      <p:sp>
        <p:nvSpPr>
          <p:cNvPr id="105475" name="Content Placeholder 2"/>
          <p:cNvSpPr>
            <a:spLocks noGrp="1"/>
          </p:cNvSpPr>
          <p:nvPr>
            <p:ph type="body" idx="1"/>
          </p:nvPr>
        </p:nvSpPr>
        <p:spPr>
          <a:xfrm>
            <a:off x="925830" y="1490870"/>
            <a:ext cx="9273247" cy="4699047"/>
          </a:xfrm>
        </p:spPr>
        <p:txBody>
          <a:bodyPr rIns="228600"/>
          <a:lstStyle/>
          <a:p>
            <a:pPr eaLnBrk="1" hangingPunct="1">
              <a:spcBef>
                <a:spcPct val="35000"/>
              </a:spcBef>
            </a:pPr>
            <a:r>
              <a:rPr lang="en-US" altLang="en-US" dirty="0"/>
              <a:t>Normal ventilation versus positive pressure ventilation</a:t>
            </a:r>
          </a:p>
          <a:p>
            <a:pPr lvl="1" eaLnBrk="1" hangingPunct="1">
              <a:spcBef>
                <a:spcPct val="35000"/>
              </a:spcBef>
            </a:pPr>
            <a:r>
              <a:rPr lang="en-US" altLang="en-US" dirty="0"/>
              <a:t>In normal breathing, the diaphragm contracts and negative pressure is generated in the chest cavity.</a:t>
            </a:r>
          </a:p>
          <a:p>
            <a:pPr lvl="1" eaLnBrk="1" hangingPunct="1">
              <a:spcBef>
                <a:spcPct val="35000"/>
              </a:spcBef>
            </a:pPr>
            <a:r>
              <a:rPr lang="en-US" altLang="en-US" dirty="0"/>
              <a:t>Positive pressure ventilation is generated by a device that forces air into the chest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(6 of 12)</a:t>
            </a:r>
          </a:p>
        </p:txBody>
      </p:sp>
      <p:sp>
        <p:nvSpPr>
          <p:cNvPr id="106499" name="Content Placeholder 2"/>
          <p:cNvSpPr>
            <a:spLocks noGrp="1"/>
          </p:cNvSpPr>
          <p:nvPr>
            <p:ph type="body" idx="1"/>
          </p:nvPr>
        </p:nvSpPr>
        <p:spPr/>
        <p:txBody>
          <a:bodyPr rIns="228600"/>
          <a:lstStyle/>
          <a:p>
            <a:pPr eaLnBrk="1" hangingPunct="1">
              <a:spcBef>
                <a:spcPct val="35000"/>
              </a:spcBef>
            </a:pPr>
            <a:r>
              <a:rPr lang="en-US" altLang="en-US" dirty="0"/>
              <a:t>With positive pressure ventilation:</a:t>
            </a:r>
          </a:p>
          <a:p>
            <a:pPr lvl="1" eaLnBrk="1" hangingPunct="1">
              <a:spcBef>
                <a:spcPct val="35000"/>
              </a:spcBef>
            </a:pPr>
            <a:r>
              <a:rPr lang="en-US" altLang="en-US" dirty="0"/>
              <a:t>Increased intrathoracic pressure reduces the blood pumped by the heart.</a:t>
            </a:r>
          </a:p>
          <a:p>
            <a:pPr lvl="1" eaLnBrk="1" hangingPunct="1">
              <a:spcBef>
                <a:spcPct val="35000"/>
              </a:spcBef>
            </a:pPr>
            <a:r>
              <a:rPr lang="en-US" altLang="en-US" dirty="0"/>
              <a:t>More volume is required to have the same effects as normal breathing.</a:t>
            </a:r>
          </a:p>
          <a:p>
            <a:pPr lvl="1" eaLnBrk="1" hangingPunct="1">
              <a:spcBef>
                <a:spcPct val="35000"/>
              </a:spcBef>
            </a:pPr>
            <a:r>
              <a:rPr lang="en-US" altLang="en-US" dirty="0"/>
              <a:t>Air is forced into the stomach, causing gastric distention.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dirty="0"/>
              <a:t>Assisted and Artificial Ventilation </a:t>
            </a:r>
            <a:r>
              <a:rPr lang="en-US" altLang="en-US" sz="2000" b="0" dirty="0"/>
              <a:t>(7 of 12)</a:t>
            </a:r>
          </a:p>
        </p:txBody>
      </p:sp>
      <p:sp>
        <p:nvSpPr>
          <p:cNvPr id="107523" name="Rectangle 3"/>
          <p:cNvSpPr>
            <a:spLocks noGrp="1" noChangeArrowheads="1"/>
          </p:cNvSpPr>
          <p:nvPr>
            <p:ph type="body" idx="1"/>
          </p:nvPr>
        </p:nvSpPr>
        <p:spPr/>
        <p:txBody>
          <a:bodyPr rIns="228600"/>
          <a:lstStyle/>
          <a:p>
            <a:pPr>
              <a:lnSpc>
                <a:spcPct val="90000"/>
              </a:lnSpc>
              <a:spcBef>
                <a:spcPct val="35000"/>
              </a:spcBef>
            </a:pPr>
            <a:r>
              <a:rPr lang="en-US" altLang="en-US" dirty="0"/>
              <a:t>Mouth-to-mouth and mouth-to-mask ventilation</a:t>
            </a:r>
          </a:p>
          <a:p>
            <a:pPr lvl="1">
              <a:lnSpc>
                <a:spcPct val="90000"/>
              </a:lnSpc>
              <a:spcBef>
                <a:spcPct val="35000"/>
              </a:spcBef>
            </a:pPr>
            <a:r>
              <a:rPr lang="en-US" altLang="en-US" dirty="0"/>
              <a:t>Barrier device is routinely used in mouth-to-mouth ventilations.</a:t>
            </a:r>
          </a:p>
          <a:p>
            <a:pPr lvl="1">
              <a:lnSpc>
                <a:spcPct val="90000"/>
              </a:lnSpc>
              <a:spcBef>
                <a:spcPct val="35000"/>
              </a:spcBef>
            </a:pPr>
            <a:r>
              <a:rPr lang="en-US" altLang="en-US" dirty="0"/>
              <a:t>Mask with an oxygen inlet provides oxygen during mouth-to-mask ventilation.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nSpc>
                <a:spcPct val="85000"/>
              </a:lnSpc>
            </a:pPr>
            <a:r>
              <a:rPr lang="en-US" altLang="en-US" dirty="0"/>
              <a:t>Assisted and Artificial Ventilation </a:t>
            </a:r>
            <a:r>
              <a:rPr lang="en-US" altLang="en-US" sz="2000" b="0" dirty="0"/>
              <a:t>(8 of 12)</a:t>
            </a:r>
          </a:p>
        </p:txBody>
      </p:sp>
      <p:sp>
        <p:nvSpPr>
          <p:cNvPr id="109571" name="Content Placeholder 2"/>
          <p:cNvSpPr>
            <a:spLocks noGrp="1"/>
          </p:cNvSpPr>
          <p:nvPr>
            <p:ph type="body" idx="1"/>
          </p:nvPr>
        </p:nvSpPr>
        <p:spPr>
          <a:xfrm>
            <a:off x="5892800" y="1447800"/>
            <a:ext cx="5384800" cy="4800600"/>
          </a:xfrm>
        </p:spPr>
        <p:txBody>
          <a:bodyPr rIns="228600"/>
          <a:lstStyle/>
          <a:p>
            <a:pPr>
              <a:spcBef>
                <a:spcPct val="35000"/>
              </a:spcBef>
            </a:pPr>
            <a:r>
              <a:rPr lang="en-US" altLang="en-US" dirty="0"/>
              <a:t>Bag-mask device</a:t>
            </a:r>
          </a:p>
          <a:p>
            <a:pPr lvl="1">
              <a:spcBef>
                <a:spcPct val="35000"/>
              </a:spcBef>
            </a:pPr>
            <a:r>
              <a:rPr lang="en-US" altLang="en-US" sz="2200" dirty="0"/>
              <a:t>Provides less tidal volume than mouth-to-mask ventilation</a:t>
            </a:r>
          </a:p>
          <a:p>
            <a:pPr lvl="2"/>
            <a:r>
              <a:rPr lang="en-US" altLang="en-US" sz="2000" dirty="0"/>
              <a:t>An experienced EMT can provide adequate tidal volume.</a:t>
            </a:r>
          </a:p>
        </p:txBody>
      </p:sp>
      <p:sp>
        <p:nvSpPr>
          <p:cNvPr id="2" name="Rectangle 1"/>
          <p:cNvSpPr/>
          <p:nvPr/>
        </p:nvSpPr>
        <p:spPr>
          <a:xfrm>
            <a:off x="648294" y="4523308"/>
            <a:ext cx="5188302" cy="1200329"/>
          </a:xfrm>
          <a:prstGeom prst="rect">
            <a:avLst/>
          </a:prstGeom>
        </p:spPr>
        <p:txBody>
          <a:bodyPr wrap="square">
            <a:spAutoFit/>
          </a:bodyPr>
          <a:lstStyle/>
          <a:p>
            <a:r>
              <a:rPr lang="en-US" b="1" dirty="0"/>
              <a:t>FIGURE 11-45 </a:t>
            </a:r>
            <a:r>
              <a:rPr lang="en-US" dirty="0"/>
              <a:t>A bag-mask device with an oxygen</a:t>
            </a:r>
          </a:p>
          <a:p>
            <a:r>
              <a:rPr lang="en-US" dirty="0"/>
              <a:t>reservoir can deliver nearly 100% oxygen if a good</a:t>
            </a:r>
          </a:p>
          <a:p>
            <a:r>
              <a:rPr lang="en-US" dirty="0"/>
              <a:t>seal between the mouth and mask is achieved and if</a:t>
            </a:r>
          </a:p>
          <a:p>
            <a:r>
              <a:rPr lang="en-US" dirty="0"/>
              <a:t>supplemental oxygen is used.</a:t>
            </a:r>
          </a:p>
        </p:txBody>
      </p:sp>
      <p:sp>
        <p:nvSpPr>
          <p:cNvPr id="3" name="Rectangle 2"/>
          <p:cNvSpPr/>
          <p:nvPr/>
        </p:nvSpPr>
        <p:spPr>
          <a:xfrm>
            <a:off x="648294" y="5714229"/>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pic>
        <p:nvPicPr>
          <p:cNvPr id="21506" name="Picture 2" descr="A photo shows a bag mask device with an oxygen reservoi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94" y="1498060"/>
            <a:ext cx="4344238" cy="299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type="body" idx="1"/>
          </p:nvPr>
        </p:nvSpPr>
        <p:spPr/>
        <p:txBody>
          <a:bodyPr rIns="228600"/>
          <a:lstStyle/>
          <a:p>
            <a:pPr eaLnBrk="1" hangingPunct="1">
              <a:spcBef>
                <a:spcPct val="35000"/>
              </a:spcBef>
            </a:pPr>
            <a:r>
              <a:rPr lang="en-US" altLang="en-US" dirty="0"/>
              <a:t>Gastric distention</a:t>
            </a:r>
          </a:p>
          <a:p>
            <a:pPr lvl="1" eaLnBrk="1" hangingPunct="1">
              <a:spcBef>
                <a:spcPct val="35000"/>
              </a:spcBef>
            </a:pPr>
            <a:r>
              <a:rPr lang="en-US" altLang="en-US" dirty="0"/>
              <a:t>Occurs when artificial ventilation fills the stomach with air</a:t>
            </a:r>
          </a:p>
          <a:p>
            <a:pPr lvl="1" eaLnBrk="1" hangingPunct="1">
              <a:spcBef>
                <a:spcPct val="35000"/>
              </a:spcBef>
            </a:pPr>
            <a:r>
              <a:rPr lang="en-US" altLang="en-US" dirty="0"/>
              <a:t>Most likely to occur when you ventilate the patient too forcefully or too rapidly</a:t>
            </a:r>
          </a:p>
          <a:p>
            <a:pPr lvl="1" eaLnBrk="1" hangingPunct="1">
              <a:spcBef>
                <a:spcPct val="35000"/>
              </a:spcBef>
            </a:pPr>
            <a:r>
              <a:rPr lang="en-US" altLang="en-US" dirty="0"/>
              <a:t>May also occur when the airway is obstructed</a:t>
            </a:r>
          </a:p>
        </p:txBody>
      </p:sp>
      <p:sp>
        <p:nvSpPr>
          <p:cNvPr id="111619"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(9 of 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lnSpc>
                <a:spcPct val="85000"/>
              </a:lnSpc>
            </a:pPr>
            <a:r>
              <a:rPr lang="en-US" altLang="en-US" dirty="0"/>
              <a:t>Assisted and Artificial Ventilation </a:t>
            </a:r>
            <a:r>
              <a:rPr lang="en-US" altLang="en-US" sz="2000" b="0" dirty="0"/>
              <a:t>(10 of 12)</a:t>
            </a:r>
          </a:p>
        </p:txBody>
      </p:sp>
      <p:sp>
        <p:nvSpPr>
          <p:cNvPr id="112643" name="Content Placeholder 2"/>
          <p:cNvSpPr>
            <a:spLocks noGrp="1"/>
          </p:cNvSpPr>
          <p:nvPr>
            <p:ph type="body" idx="1"/>
          </p:nvPr>
        </p:nvSpPr>
        <p:spPr>
          <a:xfrm>
            <a:off x="905933" y="1447800"/>
            <a:ext cx="10363200" cy="4800600"/>
          </a:xfrm>
        </p:spPr>
        <p:txBody>
          <a:bodyPr rIns="228600"/>
          <a:lstStyle/>
          <a:p>
            <a:pPr eaLnBrk="1" hangingPunct="1">
              <a:spcBef>
                <a:spcPct val="35000"/>
              </a:spcBef>
            </a:pPr>
            <a:r>
              <a:rPr lang="en-US" altLang="en-US" dirty="0"/>
              <a:t>Gastric distention (cont’d)</a:t>
            </a:r>
          </a:p>
          <a:p>
            <a:pPr lvl="1" eaLnBrk="1" hangingPunct="1">
              <a:spcBef>
                <a:spcPct val="35000"/>
              </a:spcBef>
            </a:pPr>
            <a:r>
              <a:rPr lang="en-US" altLang="en-US" dirty="0"/>
              <a:t>To prevent or alleviate distention:</a:t>
            </a:r>
          </a:p>
          <a:p>
            <a:pPr lvl="2" eaLnBrk="1" hangingPunct="1">
              <a:spcBef>
                <a:spcPct val="35000"/>
              </a:spcBef>
            </a:pPr>
            <a:r>
              <a:rPr lang="en-US" altLang="en-US" sz="2000" dirty="0"/>
              <a:t>Ensure the patient’s airway is appropriately positioned.</a:t>
            </a:r>
          </a:p>
          <a:p>
            <a:pPr lvl="2" eaLnBrk="1" hangingPunct="1">
              <a:spcBef>
                <a:spcPct val="35000"/>
              </a:spcBef>
            </a:pPr>
            <a:r>
              <a:rPr lang="en-US" altLang="en-US" sz="2000" dirty="0"/>
              <a:t>Ventilate at the appropriate rate.</a:t>
            </a:r>
          </a:p>
          <a:p>
            <a:pPr lvl="2" eaLnBrk="1" hangingPunct="1">
              <a:spcBef>
                <a:spcPct val="35000"/>
              </a:spcBef>
            </a:pPr>
            <a:r>
              <a:rPr lang="en-US" altLang="en-US" sz="2000" dirty="0"/>
              <a:t>Ventilate with the appropriate volume.</a:t>
            </a:r>
          </a:p>
          <a:p>
            <a:pPr lvl="1" eaLnBrk="1" hangingPunct="1">
              <a:spcBef>
                <a:spcPct val="35000"/>
              </a:spcBef>
            </a:pPr>
            <a:r>
              <a:rPr lang="en-US" altLang="en-US" dirty="0"/>
              <a:t>If the stomach appears distended, recheck and reposition the head and perform rescue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Assisted and Artificial Ventilation </a:t>
            </a:r>
            <a:r>
              <a:rPr lang="en-US" altLang="en-US" sz="2000" b="0" dirty="0"/>
              <a:t>(11 of 12)</a:t>
            </a:r>
          </a:p>
        </p:txBody>
      </p:sp>
      <p:sp>
        <p:nvSpPr>
          <p:cNvPr id="113667" name="Rectangle 3"/>
          <p:cNvSpPr>
            <a:spLocks noGrp="1" noChangeArrowheads="1"/>
          </p:cNvSpPr>
          <p:nvPr>
            <p:ph type="body" idx="1"/>
          </p:nvPr>
        </p:nvSpPr>
        <p:spPr/>
        <p:txBody>
          <a:bodyPr rIns="228600"/>
          <a:lstStyle/>
          <a:p>
            <a:pPr>
              <a:spcBef>
                <a:spcPct val="35000"/>
              </a:spcBef>
            </a:pPr>
            <a:r>
              <a:rPr lang="en-US" altLang="en-US"/>
              <a:t>Passive ventilation</a:t>
            </a:r>
          </a:p>
          <a:p>
            <a:pPr lvl="1">
              <a:spcBef>
                <a:spcPct val="35000"/>
              </a:spcBef>
            </a:pPr>
            <a:r>
              <a:rPr lang="en-US" altLang="en-US"/>
              <a:t>Expansion and contraction create a “pump” for air movement.</a:t>
            </a:r>
          </a:p>
          <a:p>
            <a:pPr lvl="1">
              <a:spcBef>
                <a:spcPct val="35000"/>
              </a:spcBef>
            </a:pPr>
            <a:r>
              <a:rPr lang="en-US" altLang="en-US"/>
              <a:t>Benefits patients who are receiving chest compressions</a:t>
            </a:r>
          </a:p>
          <a:p>
            <a:pPr lvl="1">
              <a:spcBef>
                <a:spcPct val="35000"/>
              </a:spcBef>
            </a:pPr>
            <a:r>
              <a:rPr lang="en-US" altLang="en-US"/>
              <a:t>Can be enhanced using oropharyngeal airway and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17499</Words>
  <Application>Microsoft Macintosh PowerPoint</Application>
  <PresentationFormat>Widescreen</PresentationFormat>
  <Paragraphs>1836</Paragraphs>
  <Slides>151</Slides>
  <Notes>120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151</vt:i4>
      </vt:variant>
    </vt:vector>
  </HeadingPairs>
  <TitlesOfParts>
    <vt:vector size="156" baseType="lpstr">
      <vt:lpstr>Arial</vt:lpstr>
      <vt:lpstr>Calibri</vt:lpstr>
      <vt:lpstr>Times New Roman</vt:lpstr>
      <vt:lpstr>Wingdings</vt:lpstr>
      <vt:lpstr>Educational subjects 16x9</vt:lpstr>
      <vt:lpstr>Airway Management </vt:lpstr>
      <vt:lpstr>National EMS Education Standard Competencies (1 of 6)</vt:lpstr>
      <vt:lpstr>National EMS Education Standard Competencies (2 of 6)</vt:lpstr>
      <vt:lpstr>National EMS Education Standard Competencies (3 of 6)</vt:lpstr>
      <vt:lpstr>National EMS Education Standard Competencies (4 of 6)</vt:lpstr>
      <vt:lpstr>National EMS Education Standard Competencies (5 of 6)</vt:lpstr>
      <vt:lpstr>National EMS Education Standard Competencies (6 of 6)</vt:lpstr>
      <vt:lpstr>Introduction</vt:lpstr>
      <vt:lpstr>Anatomy of the Respiratory System (1 of 2)</vt:lpstr>
      <vt:lpstr>Anatomy of the Respiratory System (2 of 2)</vt:lpstr>
      <vt:lpstr>Anatomy of the Upper Airway (1 of 7)</vt:lpstr>
      <vt:lpstr>Anatomy of the Upper Airway (2 of 7)</vt:lpstr>
      <vt:lpstr>Anatomy of the Upper Airway (3 of 7)</vt:lpstr>
      <vt:lpstr>Anatomy of the Upper Airway (4 of 7)</vt:lpstr>
      <vt:lpstr>Anatomy of the Upper Airway (5 of 7)</vt:lpstr>
      <vt:lpstr>Anatomy of the Upper Airway (6 of 7)</vt:lpstr>
      <vt:lpstr>Anatomy of the Upper Airway (7 of 7)</vt:lpstr>
      <vt:lpstr>Anatomy of the Lower Airway (1 of 6)</vt:lpstr>
      <vt:lpstr>Anatomy of the Lower Airway (2 of 6)</vt:lpstr>
      <vt:lpstr>Anatomy of the Lower Airway (3 of 6)</vt:lpstr>
      <vt:lpstr>Anatomy of the Lower Airway (4 of 6)</vt:lpstr>
      <vt:lpstr>Anatomy of the Lower Airway (5 of 6)</vt:lpstr>
      <vt:lpstr>Anatomy of the Lower Airway (6 of 6)</vt:lpstr>
      <vt:lpstr>Physiology of Breathing (1 of 2)</vt:lpstr>
      <vt:lpstr>Physiology of Breathing (2 of 2)</vt:lpstr>
      <vt:lpstr>Ventilation (1 of 6)</vt:lpstr>
      <vt:lpstr>Ventilation (2 of 6)</vt:lpstr>
      <vt:lpstr>Ventilation (3 of 6)</vt:lpstr>
      <vt:lpstr>Ventilation (4 of 6)</vt:lpstr>
      <vt:lpstr>Ventilation (5 of 6)</vt:lpstr>
      <vt:lpstr>Ventilation (6 of 6)</vt:lpstr>
      <vt:lpstr>Oxygenation</vt:lpstr>
      <vt:lpstr>Respiration (1 of 3)</vt:lpstr>
      <vt:lpstr>Respiration (2 of 3)</vt:lpstr>
      <vt:lpstr>Respiration (3 of 3)</vt:lpstr>
      <vt:lpstr>Pathophysiology of Respiration (1 of 7)</vt:lpstr>
      <vt:lpstr>Pathophysiology of Respiration (2 of 7)</vt:lpstr>
      <vt:lpstr>Pathophysiology of Respiration (3 of 7)</vt:lpstr>
      <vt:lpstr>Pathophysiology of Respiration (4 of 7)</vt:lpstr>
      <vt:lpstr>Pathophysiology of Respiration (5 of 7)</vt:lpstr>
      <vt:lpstr>Pathophysiology of Respiration (6 of 7)</vt:lpstr>
      <vt:lpstr>Pathophysiology of Respiration (7 of 7)</vt:lpstr>
      <vt:lpstr>Patient Assessment (1 of 8)</vt:lpstr>
      <vt:lpstr>Patient Assessment (2 of 8)</vt:lpstr>
      <vt:lpstr>Patient Assessment (3 of 8)</vt:lpstr>
      <vt:lpstr>Patient Assessment (4 of 8)</vt:lpstr>
      <vt:lpstr>Patient Assessment (5 of 8)</vt:lpstr>
      <vt:lpstr>Patient Assessment (6 of 8)</vt:lpstr>
      <vt:lpstr>Patient Assessment (7 of 8)</vt:lpstr>
      <vt:lpstr>Patient Assessment (8 of 8)</vt:lpstr>
      <vt:lpstr>End-tidal CO2 (1 of 2)</vt:lpstr>
      <vt:lpstr>End-tidal CO2 (2 of 2)</vt:lpstr>
      <vt:lpstr>Opening the Airway (1 of 2)</vt:lpstr>
      <vt:lpstr>Opening the Airway (2 of 2)</vt:lpstr>
      <vt:lpstr>Head Tilt–Chin Lift Maneuver (1 of 2)</vt:lpstr>
      <vt:lpstr>Head Tilt–Chin Lift Maneuver (2 of 2)</vt:lpstr>
      <vt:lpstr>Jaw-Thrust Maneuver </vt:lpstr>
      <vt:lpstr>Opening the Mouth (1 of 2)</vt:lpstr>
      <vt:lpstr>Jaw-Thrust Maneuver (2 of 2)</vt:lpstr>
      <vt:lpstr>Suctioning (1 of 2)</vt:lpstr>
      <vt:lpstr>Suctioning (2 of 2)</vt:lpstr>
      <vt:lpstr>Techniques of Suctioning (1 of 4)</vt:lpstr>
      <vt:lpstr>Techniques of Suctioning (2 of 4)</vt:lpstr>
      <vt:lpstr>Techniques of Suctioning (3 of 4)</vt:lpstr>
      <vt:lpstr>Techniques of Suctioning (4 of 4)</vt:lpstr>
      <vt:lpstr>Basic Airway Adjuncts (1 of 4)</vt:lpstr>
      <vt:lpstr>Basic Airway Adjuncts (2 of 4)</vt:lpstr>
      <vt:lpstr>Basic Airway Adjuncts (3 of 4)</vt:lpstr>
      <vt:lpstr>Basic Airway Adjuncts (4 of 4)</vt:lpstr>
      <vt:lpstr>Maintaining the Airway</vt:lpstr>
      <vt:lpstr>Supplemental Oxygen (1 of 9)</vt:lpstr>
      <vt:lpstr>Supplemental Oxygen (2 of 9)</vt:lpstr>
      <vt:lpstr>Supplemental Oxygen (3 of 9)</vt:lpstr>
      <vt:lpstr>Supplemental Oxygen (4 of 9)</vt:lpstr>
      <vt:lpstr>Supplemental Oxygen (5 of 9)</vt:lpstr>
      <vt:lpstr>Supplemental Oxygen (6 of 9)</vt:lpstr>
      <vt:lpstr>Supplemental Oxygen (7 of 9)</vt:lpstr>
      <vt:lpstr>Supplemental Oxygen (8 of 9)</vt:lpstr>
      <vt:lpstr>Supplemental Oxygen (9 of 9)</vt:lpstr>
      <vt:lpstr>Oxygen-Delivery Equipment</vt:lpstr>
      <vt:lpstr>Nonrebreathing Masks (1 of 2)</vt:lpstr>
      <vt:lpstr>Nonrebreathing Masks (2 of 2)</vt:lpstr>
      <vt:lpstr>Nasal Cannulas (1 of 2)</vt:lpstr>
      <vt:lpstr>Nasal Cannulas (2 of 2)</vt:lpstr>
      <vt:lpstr>Partial Rebreathing Masks</vt:lpstr>
      <vt:lpstr>Venturi Masks</vt:lpstr>
      <vt:lpstr>Tracheostomy Masks (1 of 2)</vt:lpstr>
      <vt:lpstr>Tracheostomy Masks (2 of 2)</vt:lpstr>
      <vt:lpstr>Assisted and Artificial Ventilation (1 of 12)</vt:lpstr>
      <vt:lpstr>Assisted and Artificial Ventilation (2 of 12)</vt:lpstr>
      <vt:lpstr>Assisted and Artificial Ventilation (3 of 12)</vt:lpstr>
      <vt:lpstr>Assisted and Artificial Ventilation (4 of 12)</vt:lpstr>
      <vt:lpstr>Assisted and Artificial Ventilation (5 of 12)</vt:lpstr>
      <vt:lpstr>Assisted and Artificial Ventilation (6 of 12)</vt:lpstr>
      <vt:lpstr>Assisted and Artificial Ventilation (7 of 12)</vt:lpstr>
      <vt:lpstr>Assisted and Artificial Ventilation (8 of 12)</vt:lpstr>
      <vt:lpstr>Assisted and Artificial Ventilation (9 of 12)</vt:lpstr>
      <vt:lpstr>Assisted and Artificial Ventilation (10 of 12)</vt:lpstr>
      <vt:lpstr>Assisted and Artificial Ventilation (11 of 12)</vt:lpstr>
      <vt:lpstr>Assisted and Artificial Ventilation (12 of 12)</vt:lpstr>
      <vt:lpstr>Continuous Positive Airway Pressure (CPAP) (1 of 8)</vt:lpstr>
      <vt:lpstr>Continuous Positive Airway Pressure (CPAP) (2 of 8)</vt:lpstr>
      <vt:lpstr>Continuous Positive Airway Pressure (CPAP) (3 of 8)</vt:lpstr>
      <vt:lpstr>Continuous Positive Airway Pressure (CPAP) (4 of 8)</vt:lpstr>
      <vt:lpstr>Continuous Positive Airway Pressure (CPAP) (5 of 8)</vt:lpstr>
      <vt:lpstr>Continuous Positive Airway Pressure (CPAP) (6 of 8)</vt:lpstr>
      <vt:lpstr>Continuous Positive Airway Pressure (CPAP) (7 of 8)</vt:lpstr>
      <vt:lpstr>Continuous Positive Airway Pressure (CPAP) (8 of 8)</vt:lpstr>
      <vt:lpstr>Special Considerations (1 of 3)</vt:lpstr>
      <vt:lpstr>Special Considerations (2 of 3)</vt:lpstr>
      <vt:lpstr>Special Considerations (3 of 3)</vt:lpstr>
      <vt:lpstr>Airway Obstruction (1 of 6)</vt:lpstr>
      <vt:lpstr>Airway Obstruction (2 of 6)</vt:lpstr>
      <vt:lpstr>Airway Obstruction (3 of 6)</vt:lpstr>
      <vt:lpstr>Airway Obstruction (4 of 6)</vt:lpstr>
      <vt:lpstr>Airway Obstruction (5 of 6)</vt:lpstr>
      <vt:lpstr>Airway Obstruction (6 of 6)</vt:lpstr>
      <vt:lpstr>Emergency Medical Care for Foreign Body  Airway Obstruction</vt:lpstr>
      <vt:lpstr>Dental Appliances</vt:lpstr>
      <vt:lpstr>Facial Bleeding</vt:lpstr>
      <vt:lpstr>Assisting With ALS Airway Procedures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71</cp:revision>
  <dcterms:created xsi:type="dcterms:W3CDTF">2019-03-08T18:11:57Z</dcterms:created>
  <dcterms:modified xsi:type="dcterms:W3CDTF">2020-12-17T16:15:56Z</dcterms:modified>
</cp:coreProperties>
</file>